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aleway"/>
      <p:regular r:id="rId20"/>
      <p:bold r:id="rId21"/>
      <p:italic r:id="rId22"/>
      <p:boldItalic r:id="rId23"/>
    </p:embeddedFont>
    <p:embeddedFont>
      <p:font typeface="Lato"/>
      <p:regular r:id="rId24"/>
      <p:bold r:id="rId25"/>
      <p:italic r:id="rId26"/>
      <p:boldItalic r:id="rId27"/>
    </p:embeddedFont>
    <p:embeddedFont>
      <p:font typeface="Lato Black"/>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Lato-regular.fntdata"/><Relationship Id="rId23"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LatoBlack-bold.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lack-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f76075046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f76075046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7596178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7596178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6d1fcc6c3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6d1fcc6c3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f75961786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f75961786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f6d1fcc6c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f6d1fcc6c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f6d1fcc6c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f6d1fcc6c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f6d1fcc6c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f6d1fcc6c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6d1fcc6c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f6d1fcc6c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6d1fcc6c3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6d1fcc6c3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7607503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7607503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76075036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76075036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6d1fcc6c3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6d1fcc6c3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6d1fcc6c3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6d1fcc6c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cxnSp>
        <p:nvCxnSpPr>
          <p:cNvPr id="60" name="Google Shape;60;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1" name="Google Shape;61;p1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62" name="Google Shape;62;p11"/>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3" name="Google Shape;63;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cxnSp>
        <p:nvCxnSpPr>
          <p:cNvPr id="65" name="Google Shape;65;p1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6" name="Google Shape;66;p1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7" name="Google Shape;67;p12"/>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8" name="Google Shape;68;p12"/>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9" name="Google Shape;69;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mt="38000"/>
          </a:blip>
          <a:srcRect b="0" l="11216" r="11216" t="0"/>
          <a:stretch/>
        </p:blipFill>
        <p:spPr>
          <a:xfrm>
            <a:off x="0" y="0"/>
            <a:ext cx="9144001" cy="5143500"/>
          </a:xfrm>
          <a:prstGeom prst="rect">
            <a:avLst/>
          </a:prstGeom>
          <a:noFill/>
          <a:ln>
            <a:noFill/>
          </a:ln>
        </p:spPr>
      </p:pic>
      <p:sp>
        <p:nvSpPr>
          <p:cNvPr id="38" name="Google Shape;38;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 name="Google Shape;3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gradFill>
          <a:gsLst>
            <a:gs pos="0">
              <a:srgbClr val="FDECDB"/>
            </a:gs>
            <a:gs pos="100000">
              <a:srgbClr val="F0A963"/>
            </a:gs>
          </a:gsLst>
          <a:lin ang="5400012" scaled="0"/>
        </a:grad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 name="Google Shape;42;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8"/>
          <p:cNvSpPr txBox="1"/>
          <p:nvPr>
            <p:ph type="title"/>
          </p:nvPr>
        </p:nvSpPr>
        <p:spPr>
          <a:xfrm>
            <a:off x="382950" y="329775"/>
            <a:ext cx="83781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 name="Google Shape;45;p8"/>
          <p:cNvSpPr txBox="1"/>
          <p:nvPr>
            <p:ph idx="1" type="body"/>
          </p:nvPr>
        </p:nvSpPr>
        <p:spPr>
          <a:xfrm>
            <a:off x="492900" y="1413050"/>
            <a:ext cx="8158200" cy="3275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 name="Google Shape;4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8"/>
          <p:cNvSpPr/>
          <p:nvPr/>
        </p:nvSpPr>
        <p:spPr>
          <a:xfrm>
            <a:off x="360000" y="322650"/>
            <a:ext cx="8424000" cy="4498200"/>
          </a:xfrm>
          <a:prstGeom prst="roundRect">
            <a:avLst>
              <a:gd fmla="val 16667" name="adj"/>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8" name="Shape 48"/>
        <p:cNvGrpSpPr/>
        <p:nvPr/>
      </p:nvGrpSpPr>
      <p:grpSpPr>
        <a:xfrm>
          <a:off x="0" y="0"/>
          <a:ext cx="0" cy="0"/>
          <a:chOff x="0" y="0"/>
          <a:chExt cx="0" cy="0"/>
        </a:xfrm>
      </p:grpSpPr>
      <p:cxnSp>
        <p:nvCxnSpPr>
          <p:cNvPr id="49" name="Google Shape;49;p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0" name="Google Shape;50;p9"/>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1" name="Google Shape;51;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1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 name="Google Shape;54;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5" name="Google Shape;55;p10"/>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6" name="Google Shape;56;p10"/>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7" name="Google Shape;57;p1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8" name="Google Shape;58;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hyperlink" Target="https://grandclassroom.com/parents/terms-and-conditions" TargetMode="External"/><Relationship Id="rId6" Type="http://schemas.openxmlformats.org/officeDocument/2006/relationships/hyperlink" Target="http://www.grandclassroom.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semite.com/lodging/cabin-rentals/curry-village/?gclid=CjwKCAiAp8iMBhAqEiwAJb94z2bbmt2GEc1a_cIQxJbCFetQGRqwKWcaiO38ukST0rSoUFQYr3VZQRoC8-AQAvD_BwE"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hyperlink" Target="mailto:paul@grandclassroom.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4"/>
          <p:cNvSpPr txBox="1"/>
          <p:nvPr>
            <p:ph idx="4294967295" type="ctrTitle"/>
          </p:nvPr>
        </p:nvSpPr>
        <p:spPr>
          <a:xfrm>
            <a:off x="696525" y="2920050"/>
            <a:ext cx="8222100" cy="124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90"/>
              <a:buNone/>
            </a:pPr>
            <a:r>
              <a:rPr lang="en" sz="3920">
                <a:solidFill>
                  <a:schemeClr val="lt1"/>
                </a:solidFill>
              </a:rPr>
              <a:t>Thurgood Marshall MS </a:t>
            </a:r>
            <a:endParaRPr sz="3920">
              <a:solidFill>
                <a:schemeClr val="lt1"/>
              </a:solidFill>
            </a:endParaRPr>
          </a:p>
          <a:p>
            <a:pPr indent="0" lvl="0" marL="0" rtl="0" algn="r">
              <a:spcBef>
                <a:spcPts val="0"/>
              </a:spcBef>
              <a:spcAft>
                <a:spcPts val="0"/>
              </a:spcAft>
              <a:buSzPts val="990"/>
              <a:buNone/>
            </a:pPr>
            <a:r>
              <a:rPr lang="en" sz="3920">
                <a:solidFill>
                  <a:schemeClr val="lt1"/>
                </a:solidFill>
              </a:rPr>
              <a:t>Yosemite Adventure</a:t>
            </a:r>
            <a:endParaRPr sz="3920">
              <a:solidFill>
                <a:schemeClr val="lt1"/>
              </a:solidFill>
            </a:endParaRPr>
          </a:p>
        </p:txBody>
      </p:sp>
      <p:sp>
        <p:nvSpPr>
          <p:cNvPr id="77" name="Google Shape;77;p14"/>
          <p:cNvSpPr txBox="1"/>
          <p:nvPr>
            <p:ph idx="4294967295" type="body"/>
          </p:nvPr>
        </p:nvSpPr>
        <p:spPr>
          <a:xfrm>
            <a:off x="328017" y="4226025"/>
            <a:ext cx="8388600" cy="393600"/>
          </a:xfrm>
          <a:prstGeom prst="rect">
            <a:avLst/>
          </a:prstGeom>
        </p:spPr>
        <p:txBody>
          <a:bodyPr anchorCtr="0" anchor="t" bIns="91425" lIns="91425" spcFirstLastPara="1" rIns="91425" wrap="square" tIns="91425">
            <a:noAutofit/>
          </a:bodyPr>
          <a:lstStyle/>
          <a:p>
            <a:pPr indent="0" lvl="0" marL="0" rtl="0" algn="r">
              <a:lnSpc>
                <a:spcPct val="90000"/>
              </a:lnSpc>
              <a:spcBef>
                <a:spcPts val="0"/>
              </a:spcBef>
              <a:spcAft>
                <a:spcPts val="1200"/>
              </a:spcAft>
              <a:buNone/>
            </a:pPr>
            <a:r>
              <a:rPr lang="en" sz="2300">
                <a:solidFill>
                  <a:schemeClr val="lt1"/>
                </a:solidFill>
              </a:rPr>
              <a:t>March 26th - 30th 2023</a:t>
            </a:r>
            <a:endParaRPr sz="2300">
              <a:solidFill>
                <a:schemeClr val="lt1"/>
              </a:solidFill>
            </a:endParaRPr>
          </a:p>
        </p:txBody>
      </p:sp>
      <p:cxnSp>
        <p:nvCxnSpPr>
          <p:cNvPr id="78" name="Google Shape;78;p14"/>
          <p:cNvCxnSpPr/>
          <p:nvPr/>
        </p:nvCxnSpPr>
        <p:spPr>
          <a:xfrm>
            <a:off x="696525" y="4811325"/>
            <a:ext cx="79941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idx="4294967295" type="body"/>
          </p:nvPr>
        </p:nvSpPr>
        <p:spPr>
          <a:xfrm>
            <a:off x="328725" y="517275"/>
            <a:ext cx="6015600" cy="1248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View the Valley from Glacier Point &amp; hike the 4 mile trail back down, taking in the incredible views</a:t>
            </a:r>
            <a:endParaRPr sz="1600"/>
          </a:p>
          <a:p>
            <a:pPr indent="-330200" lvl="0" marL="457200" rtl="0" algn="l">
              <a:spcBef>
                <a:spcPts val="0"/>
              </a:spcBef>
              <a:spcAft>
                <a:spcPts val="0"/>
              </a:spcAft>
              <a:buSzPts val="1600"/>
              <a:buChar char="●"/>
            </a:pPr>
            <a:r>
              <a:rPr lang="en" sz="1600"/>
              <a:t>Enjoy the tranquility of the High Sierras in Yosemite Valley</a:t>
            </a:r>
            <a:endParaRPr sz="1600"/>
          </a:p>
          <a:p>
            <a:pPr indent="-330200" lvl="0" marL="457200" rtl="0" algn="l">
              <a:spcBef>
                <a:spcPts val="0"/>
              </a:spcBef>
              <a:spcAft>
                <a:spcPts val="0"/>
              </a:spcAft>
              <a:buSzPts val="1600"/>
              <a:buChar char="●"/>
            </a:pPr>
            <a:r>
              <a:rPr lang="en" sz="1600"/>
              <a:t>Visit Bridal  Veil Falls</a:t>
            </a:r>
            <a:endParaRPr sz="1600"/>
          </a:p>
        </p:txBody>
      </p:sp>
      <p:pic>
        <p:nvPicPr>
          <p:cNvPr id="141" name="Google Shape;141;p23"/>
          <p:cNvPicPr preferRelativeResize="0"/>
          <p:nvPr/>
        </p:nvPicPr>
        <p:blipFill rotWithShape="1">
          <a:blip r:embed="rId3">
            <a:alphaModFix/>
          </a:blip>
          <a:srcRect b="199" l="0" r="0" t="209"/>
          <a:stretch/>
        </p:blipFill>
        <p:spPr>
          <a:xfrm>
            <a:off x="176325" y="2351850"/>
            <a:ext cx="3486500" cy="2305700"/>
          </a:xfrm>
          <a:prstGeom prst="rect">
            <a:avLst/>
          </a:prstGeom>
          <a:noFill/>
          <a:ln cap="flat" cmpd="sng" w="19050">
            <a:solidFill>
              <a:schemeClr val="lt1"/>
            </a:solidFill>
            <a:prstDash val="solid"/>
            <a:round/>
            <a:headEnd len="sm" w="sm" type="none"/>
            <a:tailEnd len="sm" w="sm" type="none"/>
          </a:ln>
          <a:effectLst>
            <a:outerShdw blurRad="342900" rotWithShape="0" algn="bl" dir="5400000" dist="19050">
              <a:srgbClr val="000000">
                <a:alpha val="50000"/>
              </a:srgbClr>
            </a:outerShdw>
          </a:effectLst>
        </p:spPr>
      </p:pic>
      <p:pic>
        <p:nvPicPr>
          <p:cNvPr id="142" name="Google Shape;142;p23"/>
          <p:cNvPicPr preferRelativeResize="0"/>
          <p:nvPr/>
        </p:nvPicPr>
        <p:blipFill rotWithShape="1">
          <a:blip r:embed="rId4">
            <a:alphaModFix/>
          </a:blip>
          <a:srcRect b="189" l="38273" r="11688" t="-190"/>
          <a:stretch/>
        </p:blipFill>
        <p:spPr>
          <a:xfrm>
            <a:off x="6403675" y="765375"/>
            <a:ext cx="2499308" cy="3750426"/>
          </a:xfrm>
          <a:prstGeom prst="rect">
            <a:avLst/>
          </a:prstGeom>
          <a:noFill/>
          <a:ln cap="flat" cmpd="sng" w="19050">
            <a:solidFill>
              <a:schemeClr val="lt1"/>
            </a:solidFill>
            <a:prstDash val="solid"/>
            <a:round/>
            <a:headEnd len="sm" w="sm" type="none"/>
            <a:tailEnd len="sm" w="sm" type="none"/>
          </a:ln>
          <a:effectLst>
            <a:outerShdw blurRad="342900" rotWithShape="0" algn="bl" dir="5400000" dist="19050">
              <a:srgbClr val="000000">
                <a:alpha val="50000"/>
              </a:srgbClr>
            </a:outerShdw>
          </a:effectLst>
        </p:spPr>
      </p:pic>
      <p:pic>
        <p:nvPicPr>
          <p:cNvPr id="143" name="Google Shape;143;p23"/>
          <p:cNvPicPr preferRelativeResize="0"/>
          <p:nvPr/>
        </p:nvPicPr>
        <p:blipFill rotWithShape="1">
          <a:blip r:embed="rId5">
            <a:alphaModFix/>
          </a:blip>
          <a:srcRect b="0" l="0" r="0" t="0"/>
          <a:stretch/>
        </p:blipFill>
        <p:spPr>
          <a:xfrm rot="646713">
            <a:off x="3541236" y="2362454"/>
            <a:ext cx="3080431" cy="2053086"/>
          </a:xfrm>
          <a:prstGeom prst="rect">
            <a:avLst/>
          </a:prstGeom>
          <a:noFill/>
          <a:ln cap="flat" cmpd="sng" w="19050">
            <a:solidFill>
              <a:schemeClr val="lt1"/>
            </a:solidFill>
            <a:prstDash val="solid"/>
            <a:round/>
            <a:headEnd len="sm" w="sm" type="none"/>
            <a:tailEnd len="sm" w="sm" type="none"/>
          </a:ln>
          <a:effectLst>
            <a:outerShdw blurRad="34290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944700" y="454400"/>
            <a:ext cx="72546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400"/>
              <a:t>How to Register</a:t>
            </a:r>
            <a:endParaRPr sz="3400"/>
          </a:p>
        </p:txBody>
      </p:sp>
      <p:pic>
        <p:nvPicPr>
          <p:cNvPr id="149" name="Google Shape;149;p24"/>
          <p:cNvPicPr preferRelativeResize="0"/>
          <p:nvPr/>
        </p:nvPicPr>
        <p:blipFill rotWithShape="1">
          <a:blip r:embed="rId3">
            <a:alphaModFix/>
          </a:blip>
          <a:srcRect b="5166" l="0" r="0" t="1740"/>
          <a:stretch/>
        </p:blipFill>
        <p:spPr>
          <a:xfrm>
            <a:off x="868513" y="1238400"/>
            <a:ext cx="3544900" cy="1514000"/>
          </a:xfrm>
          <a:prstGeom prst="rect">
            <a:avLst/>
          </a:prstGeom>
          <a:noFill/>
          <a:ln>
            <a:noFill/>
          </a:ln>
        </p:spPr>
      </p:pic>
      <p:pic>
        <p:nvPicPr>
          <p:cNvPr id="150" name="Google Shape;150;p24"/>
          <p:cNvPicPr preferRelativeResize="0"/>
          <p:nvPr/>
        </p:nvPicPr>
        <p:blipFill rotWithShape="1">
          <a:blip r:embed="rId4">
            <a:alphaModFix/>
          </a:blip>
          <a:srcRect b="42935" l="65900" r="13637" t="30432"/>
          <a:stretch/>
        </p:blipFill>
        <p:spPr>
          <a:xfrm>
            <a:off x="1419663" y="2903175"/>
            <a:ext cx="2442581" cy="1788326"/>
          </a:xfrm>
          <a:prstGeom prst="rect">
            <a:avLst/>
          </a:prstGeom>
          <a:noFill/>
          <a:ln>
            <a:noFill/>
          </a:ln>
        </p:spPr>
      </p:pic>
      <p:sp>
        <p:nvSpPr>
          <p:cNvPr id="151" name="Google Shape;151;p24"/>
          <p:cNvSpPr/>
          <p:nvPr/>
        </p:nvSpPr>
        <p:spPr>
          <a:xfrm>
            <a:off x="1838325" y="3771900"/>
            <a:ext cx="1704900" cy="755700"/>
          </a:xfrm>
          <a:prstGeom prst="wedgeRoundRectCallout">
            <a:avLst>
              <a:gd fmla="val 113065" name="adj1"/>
              <a:gd fmla="val 46424" name="adj2"/>
              <a:gd fmla="val 0" name="adj3"/>
            </a:avLst>
          </a:prstGeom>
          <a:no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txBox="1"/>
          <p:nvPr/>
        </p:nvSpPr>
        <p:spPr>
          <a:xfrm>
            <a:off x="4572000" y="2867187"/>
            <a:ext cx="3627300" cy="186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rgbClr val="000000"/>
                </a:solidFill>
                <a:latin typeface="Lato"/>
                <a:ea typeface="Lato"/>
                <a:cs typeface="Lato"/>
                <a:sym typeface="Lato"/>
              </a:rPr>
              <a:t>Trip Protection Options</a:t>
            </a:r>
            <a:endParaRPr sz="1200" u="sng">
              <a:solidFill>
                <a:srgbClr val="000000"/>
              </a:solidFill>
              <a:latin typeface="Lato"/>
              <a:ea typeface="Lato"/>
              <a:cs typeface="Lato"/>
              <a:sym typeface="Lato"/>
            </a:endParaRPr>
          </a:p>
          <a:p>
            <a:pPr indent="0" lvl="0" marL="0" rtl="0" algn="ctr">
              <a:spcBef>
                <a:spcPts val="1200"/>
              </a:spcBef>
              <a:spcAft>
                <a:spcPts val="0"/>
              </a:spcAft>
              <a:buNone/>
            </a:pPr>
            <a:r>
              <a:rPr lang="en" sz="1200">
                <a:solidFill>
                  <a:srgbClr val="000000"/>
                </a:solidFill>
                <a:latin typeface="Lato"/>
                <a:ea typeface="Lato"/>
                <a:cs typeface="Lato"/>
                <a:sym typeface="Lato"/>
              </a:rPr>
              <a:t>Travel Refund Program Plus:  $</a:t>
            </a:r>
            <a:r>
              <a:rPr lang="en" sz="1200">
                <a:latin typeface="Lato"/>
                <a:ea typeface="Lato"/>
                <a:cs typeface="Lato"/>
                <a:sym typeface="Lato"/>
              </a:rPr>
              <a:t>318</a:t>
            </a:r>
            <a:endParaRPr sz="1200">
              <a:solidFill>
                <a:srgbClr val="000000"/>
              </a:solidFill>
              <a:latin typeface="Lato"/>
              <a:ea typeface="Lato"/>
              <a:cs typeface="Lato"/>
              <a:sym typeface="Lato"/>
            </a:endParaRPr>
          </a:p>
          <a:p>
            <a:pPr indent="0" lvl="0" marL="0" rtl="0" algn="ctr">
              <a:spcBef>
                <a:spcPts val="0"/>
              </a:spcBef>
              <a:spcAft>
                <a:spcPts val="0"/>
              </a:spcAft>
              <a:buNone/>
            </a:pPr>
            <a:r>
              <a:rPr lang="en" sz="1000">
                <a:solidFill>
                  <a:srgbClr val="000000"/>
                </a:solidFill>
                <a:latin typeface="Lato"/>
                <a:ea typeface="Lato"/>
                <a:cs typeface="Lato"/>
                <a:sym typeface="Lato"/>
              </a:rPr>
              <a:t>(includes cancellations due to COVID 19)</a:t>
            </a:r>
            <a:endParaRPr sz="1000">
              <a:solidFill>
                <a:srgbClr val="000000"/>
              </a:solidFill>
              <a:latin typeface="Lato"/>
              <a:ea typeface="Lato"/>
              <a:cs typeface="Lato"/>
              <a:sym typeface="Lato"/>
            </a:endParaRPr>
          </a:p>
          <a:p>
            <a:pPr indent="0" lvl="0" marL="0" rtl="0" algn="ctr">
              <a:spcBef>
                <a:spcPts val="1000"/>
              </a:spcBef>
              <a:spcAft>
                <a:spcPts val="0"/>
              </a:spcAft>
              <a:buNone/>
            </a:pPr>
            <a:r>
              <a:rPr lang="en" sz="1200">
                <a:solidFill>
                  <a:srgbClr val="000000"/>
                </a:solidFill>
                <a:latin typeface="Lato"/>
                <a:ea typeface="Lato"/>
                <a:cs typeface="Lato"/>
                <a:sym typeface="Lato"/>
              </a:rPr>
              <a:t>Travel Refund Program:  $</a:t>
            </a:r>
            <a:r>
              <a:rPr lang="en" sz="1200">
                <a:latin typeface="Lato"/>
                <a:ea typeface="Lato"/>
                <a:cs typeface="Lato"/>
                <a:sym typeface="Lato"/>
              </a:rPr>
              <a:t>150</a:t>
            </a:r>
            <a:endParaRPr sz="1200">
              <a:latin typeface="Lato"/>
              <a:ea typeface="Lato"/>
              <a:cs typeface="Lato"/>
              <a:sym typeface="Lato"/>
            </a:endParaRPr>
          </a:p>
          <a:p>
            <a:pPr indent="0" lvl="0" marL="0" rtl="0" algn="ctr">
              <a:spcBef>
                <a:spcPts val="1200"/>
              </a:spcBef>
              <a:spcAft>
                <a:spcPts val="0"/>
              </a:spcAft>
              <a:buNone/>
            </a:pPr>
            <a:r>
              <a:rPr lang="en" sz="1200">
                <a:solidFill>
                  <a:srgbClr val="000000"/>
                </a:solidFill>
                <a:latin typeface="Lato"/>
                <a:ea typeface="Lato"/>
                <a:cs typeface="Lato"/>
                <a:sym typeface="Lato"/>
              </a:rPr>
              <a:t>Limited Refund Policy: </a:t>
            </a:r>
            <a:r>
              <a:rPr lang="en" sz="1100">
                <a:solidFill>
                  <a:srgbClr val="000000"/>
                </a:solidFill>
                <a:latin typeface="Lato"/>
                <a:ea typeface="Lato"/>
                <a:cs typeface="Lato"/>
                <a:sym typeface="Lato"/>
              </a:rPr>
              <a:t>(included)</a:t>
            </a:r>
            <a:endParaRPr sz="1100">
              <a:solidFill>
                <a:srgbClr val="000000"/>
              </a:solidFill>
              <a:latin typeface="Lato"/>
              <a:ea typeface="Lato"/>
              <a:cs typeface="Lato"/>
              <a:sym typeface="Lato"/>
            </a:endParaRPr>
          </a:p>
          <a:p>
            <a:pPr indent="0" lvl="0" marL="0" rtl="0" algn="l">
              <a:spcBef>
                <a:spcPts val="1200"/>
              </a:spcBef>
              <a:spcAft>
                <a:spcPts val="0"/>
              </a:spcAft>
              <a:buNone/>
            </a:pPr>
            <a:r>
              <a:rPr lang="en" sz="1200">
                <a:solidFill>
                  <a:srgbClr val="000000"/>
                </a:solidFill>
                <a:latin typeface="Lato"/>
                <a:ea typeface="Lato"/>
                <a:cs typeface="Lato"/>
                <a:sym typeface="Lato"/>
              </a:rPr>
              <a:t>See </a:t>
            </a:r>
            <a:r>
              <a:rPr lang="en" sz="1200" u="sng">
                <a:solidFill>
                  <a:srgbClr val="0277BD"/>
                </a:solidFill>
                <a:latin typeface="Lato"/>
                <a:ea typeface="Lato"/>
                <a:cs typeface="Lato"/>
                <a:sym typeface="Lato"/>
                <a:hlinkClick r:id="rId5">
                  <a:extLst>
                    <a:ext uri="{A12FA001-AC4F-418D-AE19-62706E023703}">
                      <ahyp:hlinkClr val="tx"/>
                    </a:ext>
                  </a:extLst>
                </a:hlinkClick>
              </a:rPr>
              <a:t>Terms and Conditions</a:t>
            </a:r>
            <a:r>
              <a:rPr lang="en" sz="1200">
                <a:solidFill>
                  <a:srgbClr val="000000"/>
                </a:solidFill>
                <a:latin typeface="Lato"/>
                <a:ea typeface="Lato"/>
                <a:cs typeface="Lato"/>
                <a:sym typeface="Lato"/>
              </a:rPr>
              <a:t> for more information.</a:t>
            </a:r>
            <a:endParaRPr sz="1200">
              <a:latin typeface="Lato"/>
              <a:ea typeface="Lato"/>
              <a:cs typeface="Lato"/>
              <a:sym typeface="Lato"/>
            </a:endParaRPr>
          </a:p>
          <a:p>
            <a:pPr indent="0" lvl="0" marL="0" rtl="0" algn="l">
              <a:lnSpc>
                <a:spcPct val="105000"/>
              </a:lnSpc>
              <a:spcBef>
                <a:spcPts val="1200"/>
              </a:spcBef>
              <a:spcAft>
                <a:spcPts val="1200"/>
              </a:spcAft>
              <a:buNone/>
            </a:pPr>
            <a:r>
              <a:t/>
            </a:r>
            <a:endParaRPr sz="1300">
              <a:solidFill>
                <a:srgbClr val="000000"/>
              </a:solidFill>
              <a:latin typeface="Lato"/>
              <a:ea typeface="Lato"/>
              <a:cs typeface="Lato"/>
              <a:sym typeface="Lato"/>
            </a:endParaRPr>
          </a:p>
        </p:txBody>
      </p:sp>
      <p:sp>
        <p:nvSpPr>
          <p:cNvPr id="153" name="Google Shape;153;p24"/>
          <p:cNvSpPr txBox="1"/>
          <p:nvPr/>
        </p:nvSpPr>
        <p:spPr>
          <a:xfrm>
            <a:off x="4572000" y="1238400"/>
            <a:ext cx="4022100" cy="186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None/>
            </a:pPr>
            <a:r>
              <a:rPr lang="en" sz="1200">
                <a:latin typeface="Lato"/>
                <a:ea typeface="Lato"/>
                <a:cs typeface="Lato"/>
                <a:sym typeface="Lato"/>
              </a:rPr>
              <a:t>Visit </a:t>
            </a:r>
            <a:r>
              <a:rPr lang="en" sz="1200" u="sng">
                <a:solidFill>
                  <a:srgbClr val="0277BD"/>
                </a:solidFill>
                <a:latin typeface="Lato"/>
                <a:ea typeface="Lato"/>
                <a:cs typeface="Lato"/>
                <a:sym typeface="Lato"/>
                <a:hlinkClick r:id="rId6">
                  <a:extLst>
                    <a:ext uri="{A12FA001-AC4F-418D-AE19-62706E023703}">
                      <ahyp:hlinkClr val="tx"/>
                    </a:ext>
                  </a:extLst>
                </a:hlinkClick>
              </a:rPr>
              <a:t>www.grandclassroom.com</a:t>
            </a:r>
            <a:r>
              <a:rPr lang="en" sz="1200">
                <a:latin typeface="Lato"/>
                <a:ea typeface="Lato"/>
                <a:cs typeface="Lato"/>
                <a:sym typeface="Lato"/>
              </a:rPr>
              <a:t> and search for your trip by entering  your school name and state. </a:t>
            </a:r>
            <a:endParaRPr sz="1200">
              <a:latin typeface="Lato"/>
              <a:ea typeface="Lato"/>
              <a:cs typeface="Lato"/>
              <a:sym typeface="Lato"/>
            </a:endParaRPr>
          </a:p>
          <a:p>
            <a:pPr indent="0" lvl="0" marL="457200" rtl="0" algn="l">
              <a:lnSpc>
                <a:spcPct val="90000"/>
              </a:lnSpc>
              <a:spcBef>
                <a:spcPts val="1200"/>
              </a:spcBef>
              <a:spcAft>
                <a:spcPts val="0"/>
              </a:spcAft>
              <a:buNone/>
            </a:pPr>
            <a:r>
              <a:rPr lang="en" sz="1200">
                <a:latin typeface="Lato"/>
                <a:ea typeface="Lato"/>
                <a:cs typeface="Lato"/>
                <a:sym typeface="Lato"/>
              </a:rPr>
              <a:t>$1,674 per student </a:t>
            </a:r>
            <a:endParaRPr sz="1200">
              <a:latin typeface="Lato"/>
              <a:ea typeface="Lato"/>
              <a:cs typeface="Lato"/>
              <a:sym typeface="Lato"/>
            </a:endParaRPr>
          </a:p>
          <a:p>
            <a:pPr indent="0" lvl="0" marL="457200" rtl="0" algn="l">
              <a:lnSpc>
                <a:spcPct val="105000"/>
              </a:lnSpc>
              <a:spcBef>
                <a:spcPts val="1200"/>
              </a:spcBef>
              <a:spcAft>
                <a:spcPts val="0"/>
              </a:spcAft>
              <a:buNone/>
            </a:pPr>
            <a:r>
              <a:rPr lang="en" sz="1200">
                <a:latin typeface="Lato"/>
                <a:ea typeface="Lato"/>
                <a:cs typeface="Lato"/>
                <a:sym typeface="Lato"/>
              </a:rPr>
              <a:t>$167 deposit due at registration</a:t>
            </a:r>
            <a:endParaRPr sz="1200">
              <a:latin typeface="Lato"/>
              <a:ea typeface="Lato"/>
              <a:cs typeface="Lato"/>
              <a:sym typeface="Lato"/>
            </a:endParaRPr>
          </a:p>
          <a:p>
            <a:pPr indent="0" lvl="0" marL="0" rtl="0" algn="l">
              <a:lnSpc>
                <a:spcPct val="105000"/>
              </a:lnSpc>
              <a:spcBef>
                <a:spcPts val="1200"/>
              </a:spcBef>
              <a:spcAft>
                <a:spcPts val="1200"/>
              </a:spcAft>
              <a:buNone/>
            </a:pPr>
            <a:r>
              <a:rPr lang="en" sz="1200">
                <a:solidFill>
                  <a:srgbClr val="000000"/>
                </a:solidFill>
                <a:latin typeface="Lato"/>
                <a:ea typeface="Lato"/>
                <a:cs typeface="Lato"/>
                <a:sym typeface="Lato"/>
              </a:rPr>
              <a:t>Optional payment plans available at registration. </a:t>
            </a:r>
            <a:endParaRPr sz="1200">
              <a:solidFill>
                <a:srgbClr val="00000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85775" y="0"/>
            <a:ext cx="3450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00"/>
              <a:t>FAQs</a:t>
            </a:r>
            <a:endParaRPr sz="4000"/>
          </a:p>
        </p:txBody>
      </p:sp>
      <p:sp>
        <p:nvSpPr>
          <p:cNvPr id="159" name="Google Shape;159;p25"/>
          <p:cNvSpPr txBox="1"/>
          <p:nvPr>
            <p:ph idx="1" type="body"/>
          </p:nvPr>
        </p:nvSpPr>
        <p:spPr>
          <a:xfrm>
            <a:off x="2410100" y="635400"/>
            <a:ext cx="6321600" cy="39627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1000"/>
              </a:spcBef>
              <a:spcAft>
                <a:spcPts val="0"/>
              </a:spcAft>
              <a:buSzPct val="100000"/>
              <a:buChar char="➔"/>
            </a:pPr>
            <a:r>
              <a:rPr b="1" lang="en"/>
              <a:t>What does the trip cost include? </a:t>
            </a:r>
            <a:r>
              <a:rPr lang="en"/>
              <a:t>It is an all-inclusive price that covers motor coach, tour guide, lodging, all meals while on tour, activity admissions, medical/dental coverage, and trip planning.</a:t>
            </a:r>
            <a:endParaRPr/>
          </a:p>
          <a:p>
            <a:pPr indent="-325755" lvl="0" marL="457200" rtl="0" algn="l">
              <a:spcBef>
                <a:spcPts val="1200"/>
              </a:spcBef>
              <a:spcAft>
                <a:spcPts val="0"/>
              </a:spcAft>
              <a:buSzPct val="100000"/>
              <a:buChar char="➔"/>
            </a:pPr>
            <a:r>
              <a:rPr b="1" lang="en"/>
              <a:t>How much </a:t>
            </a:r>
            <a:r>
              <a:rPr b="1" lang="en"/>
              <a:t>spending money should I bring?</a:t>
            </a:r>
            <a:r>
              <a:rPr lang="en"/>
              <a:t> We recommend about $50-$100 for snacks, souvenirs and an optional tip for your Grand Classroom guide. </a:t>
            </a:r>
            <a:endParaRPr/>
          </a:p>
          <a:p>
            <a:pPr indent="-325755" lvl="0" marL="457200" rtl="0" algn="l">
              <a:spcBef>
                <a:spcPts val="1200"/>
              </a:spcBef>
              <a:spcAft>
                <a:spcPts val="0"/>
              </a:spcAft>
              <a:buSzPct val="100000"/>
              <a:buChar char="➔"/>
            </a:pPr>
            <a:r>
              <a:rPr b="1" lang="en"/>
              <a:t>What is the rooming situation?</a:t>
            </a:r>
            <a:r>
              <a:rPr lang="en"/>
              <a:t> Students stay 4 to a cabin tent. Teachers will assign rooms. </a:t>
            </a:r>
            <a:endParaRPr/>
          </a:p>
          <a:p>
            <a:pPr indent="0" lvl="0" marL="457200" rtl="0" algn="l">
              <a:spcBef>
                <a:spcPts val="1000"/>
              </a:spcBef>
              <a:spcAft>
                <a:spcPts val="0"/>
              </a:spcAft>
              <a:buNone/>
            </a:pPr>
            <a:r>
              <a:rPr lang="en" u="sng">
                <a:solidFill>
                  <a:schemeClr val="hlink"/>
                </a:solidFill>
                <a:hlinkClick r:id="rId3"/>
              </a:rPr>
              <a:t>Curry Village Cabin Tents</a:t>
            </a:r>
            <a:endParaRPr b="1"/>
          </a:p>
          <a:p>
            <a:pPr indent="0" lvl="0" marL="457200" rtl="0" algn="l">
              <a:spcBef>
                <a:spcPts val="1000"/>
              </a:spcBef>
              <a:spcAft>
                <a:spcPts val="0"/>
              </a:spcAft>
              <a:buNone/>
            </a:pPr>
            <a:r>
              <a:rPr b="1" lang="en"/>
              <a:t>What forms do I need to fill out?</a:t>
            </a:r>
            <a:r>
              <a:rPr lang="en"/>
              <a:t> You will be sent a medical form and a behavior contract through the Grand Classroom trip page closer to travel. This is where you will note any dietary restrictions or allergies.</a:t>
            </a:r>
            <a:endParaRPr/>
          </a:p>
        </p:txBody>
      </p:sp>
      <p:pic>
        <p:nvPicPr>
          <p:cNvPr id="160" name="Google Shape;160;p25"/>
          <p:cNvPicPr preferRelativeResize="0"/>
          <p:nvPr/>
        </p:nvPicPr>
        <p:blipFill>
          <a:blip r:embed="rId4">
            <a:alphaModFix/>
          </a:blip>
          <a:stretch>
            <a:fillRect/>
          </a:stretch>
        </p:blipFill>
        <p:spPr>
          <a:xfrm>
            <a:off x="304800" y="963775"/>
            <a:ext cx="2105299" cy="33059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82950" y="733550"/>
            <a:ext cx="83781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100"/>
              <a:t>Questions?</a:t>
            </a:r>
            <a:endParaRPr sz="4100"/>
          </a:p>
        </p:txBody>
      </p:sp>
      <p:sp>
        <p:nvSpPr>
          <p:cNvPr id="166" name="Google Shape;166;p26"/>
          <p:cNvSpPr txBox="1"/>
          <p:nvPr>
            <p:ph idx="1" type="body"/>
          </p:nvPr>
        </p:nvSpPr>
        <p:spPr>
          <a:xfrm>
            <a:off x="492900" y="1851200"/>
            <a:ext cx="8158200" cy="2458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852"/>
              <a:buNone/>
            </a:pPr>
            <a:r>
              <a:rPr lang="en" sz="2122">
                <a:solidFill>
                  <a:srgbClr val="000000"/>
                </a:solidFill>
              </a:rPr>
              <a:t>Contact your Grand Classroom representative, </a:t>
            </a:r>
            <a:endParaRPr sz="2122">
              <a:solidFill>
                <a:srgbClr val="000000"/>
              </a:solidFill>
            </a:endParaRPr>
          </a:p>
          <a:p>
            <a:pPr indent="0" lvl="0" marL="0" rtl="0" algn="ctr">
              <a:spcBef>
                <a:spcPts val="1200"/>
              </a:spcBef>
              <a:spcAft>
                <a:spcPts val="0"/>
              </a:spcAft>
              <a:buSzPts val="852"/>
              <a:buNone/>
            </a:pPr>
            <a:r>
              <a:rPr lang="en" sz="2122">
                <a:solidFill>
                  <a:srgbClr val="000000"/>
                </a:solidFill>
              </a:rPr>
              <a:t>Paul Lupini</a:t>
            </a:r>
            <a:endParaRPr sz="2122">
              <a:solidFill>
                <a:srgbClr val="000000"/>
              </a:solidFill>
            </a:endParaRPr>
          </a:p>
          <a:p>
            <a:pPr indent="0" lvl="0" marL="0" rtl="0" algn="ctr">
              <a:spcBef>
                <a:spcPts val="1200"/>
              </a:spcBef>
              <a:spcAft>
                <a:spcPts val="0"/>
              </a:spcAft>
              <a:buSzPts val="852"/>
              <a:buNone/>
            </a:pPr>
            <a:r>
              <a:rPr lang="en" sz="2122">
                <a:solidFill>
                  <a:srgbClr val="000000"/>
                </a:solidFill>
              </a:rPr>
              <a:t>Email: </a:t>
            </a:r>
            <a:r>
              <a:rPr lang="en" sz="2122" u="sng">
                <a:solidFill>
                  <a:schemeClr val="hlink"/>
                </a:solidFill>
                <a:hlinkClick r:id="rId3"/>
              </a:rPr>
              <a:t>paul@grandclassroom.com</a:t>
            </a:r>
            <a:endParaRPr sz="2122">
              <a:solidFill>
                <a:srgbClr val="000000"/>
              </a:solidFill>
            </a:endParaRPr>
          </a:p>
          <a:p>
            <a:pPr indent="0" lvl="0" marL="0" rtl="0" algn="ctr">
              <a:spcBef>
                <a:spcPts val="1200"/>
              </a:spcBef>
              <a:spcAft>
                <a:spcPts val="0"/>
              </a:spcAft>
              <a:buSzPts val="852"/>
              <a:buNone/>
            </a:pPr>
            <a:r>
              <a:rPr lang="en" sz="2122">
                <a:solidFill>
                  <a:srgbClr val="000000"/>
                </a:solidFill>
              </a:rPr>
              <a:t>Phone: 434-975-2629</a:t>
            </a:r>
            <a:endParaRPr sz="1082">
              <a:solidFill>
                <a:srgbClr val="000000"/>
              </a:solidFill>
            </a:endParaRPr>
          </a:p>
          <a:p>
            <a:pPr indent="0" lvl="0" marL="0" rtl="0" algn="l">
              <a:spcBef>
                <a:spcPts val="1200"/>
              </a:spcBef>
              <a:spcAft>
                <a:spcPts val="1200"/>
              </a:spcAft>
              <a:buSzPts val="852"/>
              <a:buNone/>
            </a:pPr>
            <a:r>
              <a:t/>
            </a:r>
            <a:endParaRPr sz="230"/>
          </a:p>
        </p:txBody>
      </p:sp>
      <p:cxnSp>
        <p:nvCxnSpPr>
          <p:cNvPr id="167" name="Google Shape;167;p26"/>
          <p:cNvCxnSpPr/>
          <p:nvPr/>
        </p:nvCxnSpPr>
        <p:spPr>
          <a:xfrm>
            <a:off x="2110975" y="1549000"/>
            <a:ext cx="4875600" cy="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27"/>
          <p:cNvSpPr txBox="1"/>
          <p:nvPr>
            <p:ph idx="4294967295" type="title"/>
          </p:nvPr>
        </p:nvSpPr>
        <p:spPr>
          <a:xfrm>
            <a:off x="2871800" y="4083875"/>
            <a:ext cx="5936700" cy="6354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en">
                <a:solidFill>
                  <a:schemeClr val="lt1"/>
                </a:solidFill>
                <a:latin typeface="Lato"/>
                <a:ea typeface="Lato"/>
                <a:cs typeface="Lato"/>
                <a:sym typeface="Lato"/>
              </a:rPr>
              <a:t>See you in the great outdoors! </a:t>
            </a:r>
            <a:endParaRPr>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5"/>
          <p:cNvPicPr preferRelativeResize="0"/>
          <p:nvPr/>
        </p:nvPicPr>
        <p:blipFill>
          <a:blip r:embed="rId3">
            <a:alphaModFix/>
          </a:blip>
          <a:stretch>
            <a:fillRect/>
          </a:stretch>
        </p:blipFill>
        <p:spPr>
          <a:xfrm>
            <a:off x="1757075" y="1011475"/>
            <a:ext cx="5629838" cy="3753225"/>
          </a:xfrm>
          <a:prstGeom prst="rect">
            <a:avLst/>
          </a:prstGeom>
          <a:noFill/>
          <a:ln>
            <a:noFill/>
          </a:ln>
        </p:spPr>
      </p:pic>
      <p:sp>
        <p:nvSpPr>
          <p:cNvPr id="84" name="Google Shape;84;p15"/>
          <p:cNvSpPr txBox="1"/>
          <p:nvPr>
            <p:ph type="title"/>
          </p:nvPr>
        </p:nvSpPr>
        <p:spPr>
          <a:xfrm>
            <a:off x="432475" y="690600"/>
            <a:ext cx="83781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0" lang="en" sz="3200">
                <a:latin typeface="Lato Black"/>
                <a:ea typeface="Lato Black"/>
                <a:cs typeface="Lato Black"/>
                <a:sym typeface="Lato Black"/>
              </a:rPr>
              <a:t>Who is...</a:t>
            </a:r>
            <a:endParaRPr sz="32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b="5571" l="0" r="0" t="5562"/>
          <a:stretch/>
        </p:blipFill>
        <p:spPr>
          <a:xfrm rot="600001">
            <a:off x="470173" y="355797"/>
            <a:ext cx="2716381" cy="1810481"/>
          </a:xfrm>
          <a:prstGeom prst="rect">
            <a:avLst/>
          </a:prstGeom>
          <a:noFill/>
          <a:ln>
            <a:noFill/>
          </a:ln>
        </p:spPr>
      </p:pic>
      <p:pic>
        <p:nvPicPr>
          <p:cNvPr id="90" name="Google Shape;90;p16"/>
          <p:cNvPicPr preferRelativeResize="0"/>
          <p:nvPr/>
        </p:nvPicPr>
        <p:blipFill rotWithShape="1">
          <a:blip r:embed="rId4">
            <a:alphaModFix/>
          </a:blip>
          <a:srcRect b="3288" l="0" r="0" t="3297"/>
          <a:stretch/>
        </p:blipFill>
        <p:spPr>
          <a:xfrm rot="-990733">
            <a:off x="493725" y="2730965"/>
            <a:ext cx="2669274" cy="1781668"/>
          </a:xfrm>
          <a:prstGeom prst="rect">
            <a:avLst/>
          </a:prstGeom>
          <a:noFill/>
          <a:ln>
            <a:noFill/>
          </a:ln>
        </p:spPr>
      </p:pic>
      <p:sp>
        <p:nvSpPr>
          <p:cNvPr id="91" name="Google Shape;91;p16"/>
          <p:cNvSpPr txBox="1"/>
          <p:nvPr>
            <p:ph idx="4294967295" type="body"/>
          </p:nvPr>
        </p:nvSpPr>
        <p:spPr>
          <a:xfrm>
            <a:off x="3539150" y="2127625"/>
            <a:ext cx="4770300" cy="2254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600"/>
              <a:t>Grand Classroom began </a:t>
            </a:r>
            <a:r>
              <a:rPr lang="en" sz="1600"/>
              <a:t>with trips to our</a:t>
            </a:r>
            <a:r>
              <a:rPr lang="en" sz="1600"/>
              <a:t> National Parks in 2002 and has grown to </a:t>
            </a:r>
            <a:r>
              <a:rPr lang="en" sz="1600"/>
              <a:t>include</a:t>
            </a:r>
            <a:r>
              <a:rPr lang="en" sz="1600"/>
              <a:t> historic U.S. cities and international destinations. Our programs span from Washington, D.C. and New York to the Grand Canyon, Yellowstone, Florida, Puerto Rico, the Pacific Northwest, Galapagos, Belize, Iceland, Costa Rica, and more!</a:t>
            </a:r>
            <a:endParaRPr sz="1600"/>
          </a:p>
        </p:txBody>
      </p:sp>
      <p:sp>
        <p:nvSpPr>
          <p:cNvPr id="92" name="Google Shape;92;p16"/>
          <p:cNvSpPr txBox="1"/>
          <p:nvPr>
            <p:ph idx="4294967295" type="body"/>
          </p:nvPr>
        </p:nvSpPr>
        <p:spPr>
          <a:xfrm>
            <a:off x="3295100" y="1011850"/>
            <a:ext cx="5258400" cy="1059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a:t>Grand Classroom is a student travel company that specializes in taking young people on educational trips around the world. </a:t>
            </a:r>
            <a:endParaRPr b="1" sz="1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2517875" y="754600"/>
            <a:ext cx="57297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Safety is our main concern...</a:t>
            </a:r>
            <a:endParaRPr/>
          </a:p>
        </p:txBody>
      </p:sp>
      <p:sp>
        <p:nvSpPr>
          <p:cNvPr id="98" name="Google Shape;98;p17"/>
          <p:cNvSpPr txBox="1"/>
          <p:nvPr>
            <p:ph idx="4294967295" type="body"/>
          </p:nvPr>
        </p:nvSpPr>
        <p:spPr>
          <a:xfrm>
            <a:off x="2517887" y="1546426"/>
            <a:ext cx="6321600" cy="30024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24 Hour Grand Classroom guides</a:t>
            </a:r>
            <a:endParaRPr/>
          </a:p>
          <a:p>
            <a:pPr indent="-342900" lvl="0" marL="457200" rtl="0" algn="l">
              <a:lnSpc>
                <a:spcPct val="200000"/>
              </a:lnSpc>
              <a:spcBef>
                <a:spcPts val="0"/>
              </a:spcBef>
              <a:spcAft>
                <a:spcPts val="0"/>
              </a:spcAft>
              <a:buSzPts val="1800"/>
              <a:buChar char="★"/>
            </a:pPr>
            <a:r>
              <a:rPr lang="en"/>
              <a:t>24 hour emergency contact number</a:t>
            </a:r>
            <a:endParaRPr/>
          </a:p>
          <a:p>
            <a:pPr indent="-342900" lvl="0" marL="457200" rtl="0" algn="l">
              <a:lnSpc>
                <a:spcPct val="200000"/>
              </a:lnSpc>
              <a:spcBef>
                <a:spcPts val="0"/>
              </a:spcBef>
              <a:spcAft>
                <a:spcPts val="0"/>
              </a:spcAft>
              <a:buSzPts val="1800"/>
              <a:buChar char="★"/>
            </a:pPr>
            <a:r>
              <a:rPr lang="en"/>
              <a:t>On-call telemedicine </a:t>
            </a:r>
            <a:endParaRPr/>
          </a:p>
          <a:p>
            <a:pPr indent="-342900" lvl="0" marL="457200" rtl="0" algn="l">
              <a:lnSpc>
                <a:spcPct val="200000"/>
              </a:lnSpc>
              <a:spcBef>
                <a:spcPts val="0"/>
              </a:spcBef>
              <a:spcAft>
                <a:spcPts val="0"/>
              </a:spcAft>
              <a:buSzPts val="1800"/>
              <a:buChar char="★"/>
            </a:pPr>
            <a:r>
              <a:rPr lang="en"/>
              <a:t>Medical and dental insurance while on tour</a:t>
            </a:r>
            <a:endParaRPr/>
          </a:p>
          <a:p>
            <a:pPr indent="-342900" lvl="0" marL="457200" rtl="0" algn="l">
              <a:lnSpc>
                <a:spcPct val="200000"/>
              </a:lnSpc>
              <a:spcBef>
                <a:spcPts val="0"/>
              </a:spcBef>
              <a:spcAft>
                <a:spcPts val="0"/>
              </a:spcAft>
              <a:buSzPts val="1800"/>
              <a:buChar char="★"/>
            </a:pPr>
            <a:r>
              <a:rPr lang="en"/>
              <a:t>Liability insurance</a:t>
            </a:r>
            <a:endParaRPr/>
          </a:p>
        </p:txBody>
      </p:sp>
      <p:pic>
        <p:nvPicPr>
          <p:cNvPr id="99" name="Google Shape;99;p17"/>
          <p:cNvPicPr preferRelativeResize="0"/>
          <p:nvPr/>
        </p:nvPicPr>
        <p:blipFill rotWithShape="1">
          <a:blip r:embed="rId3">
            <a:alphaModFix/>
          </a:blip>
          <a:srcRect b="0" l="37033" r="25539" t="0"/>
          <a:stretch/>
        </p:blipFill>
        <p:spPr>
          <a:xfrm>
            <a:off x="250875" y="658163"/>
            <a:ext cx="2149376" cy="3827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417600" y="728850"/>
            <a:ext cx="85206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Student Health on Tour</a:t>
            </a:r>
            <a:endParaRPr/>
          </a:p>
        </p:txBody>
      </p:sp>
      <p:sp>
        <p:nvSpPr>
          <p:cNvPr id="105" name="Google Shape;105;p18"/>
          <p:cNvSpPr txBox="1"/>
          <p:nvPr>
            <p:ph idx="4294967295" type="body"/>
          </p:nvPr>
        </p:nvSpPr>
        <p:spPr>
          <a:xfrm>
            <a:off x="417600" y="1368450"/>
            <a:ext cx="4552200" cy="2836500"/>
          </a:xfrm>
          <a:prstGeom prst="rect">
            <a:avLst/>
          </a:prstGeom>
        </p:spPr>
        <p:txBody>
          <a:bodyPr anchorCtr="0" anchor="t" bIns="91425" lIns="91425" spcFirstLastPara="1" rIns="91425" wrap="square" tIns="91425">
            <a:normAutofit/>
          </a:bodyPr>
          <a:lstStyle/>
          <a:p>
            <a:pPr indent="-336550" lvl="0" marL="457200" rtl="0" algn="l">
              <a:lnSpc>
                <a:spcPct val="100000"/>
              </a:lnSpc>
              <a:spcBef>
                <a:spcPts val="1000"/>
              </a:spcBef>
              <a:spcAft>
                <a:spcPts val="0"/>
              </a:spcAft>
              <a:buSzPts val="1700"/>
              <a:buChar char="➔"/>
            </a:pPr>
            <a:r>
              <a:rPr lang="en" sz="1700"/>
              <a:t>Parents will notify Grand Classroom of any medical conditions or dietary concerns prior to travel. </a:t>
            </a:r>
            <a:endParaRPr sz="1700"/>
          </a:p>
          <a:p>
            <a:pPr indent="-336550" lvl="0" marL="457200" rtl="0" algn="l">
              <a:lnSpc>
                <a:spcPct val="100000"/>
              </a:lnSpc>
              <a:spcBef>
                <a:spcPts val="1200"/>
              </a:spcBef>
              <a:spcAft>
                <a:spcPts val="0"/>
              </a:spcAft>
              <a:buSzPts val="1700"/>
              <a:buChar char="➔"/>
            </a:pPr>
            <a:r>
              <a:rPr lang="en" sz="1700"/>
              <a:t>Grand Classroom </a:t>
            </a:r>
            <a:r>
              <a:rPr lang="en" sz="1700"/>
              <a:t>will work directly with our vendors to accommodate dietary restrictions.</a:t>
            </a:r>
            <a:endParaRPr sz="1700"/>
          </a:p>
          <a:p>
            <a:pPr indent="-336550" lvl="0" marL="457200" rtl="0" algn="l">
              <a:lnSpc>
                <a:spcPct val="100000"/>
              </a:lnSpc>
              <a:spcBef>
                <a:spcPts val="1000"/>
              </a:spcBef>
              <a:spcAft>
                <a:spcPts val="1200"/>
              </a:spcAft>
              <a:buSzPts val="1700"/>
              <a:buChar char="➔"/>
            </a:pPr>
            <a:r>
              <a:rPr lang="en" sz="1700"/>
              <a:t>Teachers hold on to and administer any student medication while on tour.</a:t>
            </a:r>
            <a:endParaRPr sz="1700"/>
          </a:p>
        </p:txBody>
      </p:sp>
      <p:pic>
        <p:nvPicPr>
          <p:cNvPr id="106" name="Google Shape;106;p18"/>
          <p:cNvPicPr preferRelativeResize="0"/>
          <p:nvPr/>
        </p:nvPicPr>
        <p:blipFill>
          <a:blip r:embed="rId3">
            <a:alphaModFix/>
          </a:blip>
          <a:stretch>
            <a:fillRect/>
          </a:stretch>
        </p:blipFill>
        <p:spPr>
          <a:xfrm>
            <a:off x="5056100" y="728838"/>
            <a:ext cx="3685824" cy="3685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03300" y="411575"/>
            <a:ext cx="85206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 Student Travel</a:t>
            </a:r>
            <a:endParaRPr/>
          </a:p>
        </p:txBody>
      </p:sp>
      <p:sp>
        <p:nvSpPr>
          <p:cNvPr id="112" name="Google Shape;112;p19"/>
          <p:cNvSpPr txBox="1"/>
          <p:nvPr>
            <p:ph idx="4294967295" type="body"/>
          </p:nvPr>
        </p:nvSpPr>
        <p:spPr>
          <a:xfrm>
            <a:off x="3778025" y="1070550"/>
            <a:ext cx="4747200" cy="3719100"/>
          </a:xfrm>
          <a:prstGeom prst="rect">
            <a:avLst/>
          </a:prstGeom>
        </p:spPr>
        <p:txBody>
          <a:bodyPr anchorCtr="0" anchor="t" bIns="91425" lIns="91425" spcFirstLastPara="1" rIns="91425" wrap="square" tIns="91425">
            <a:normAutofit fontScale="92500"/>
          </a:bodyPr>
          <a:lstStyle/>
          <a:p>
            <a:pPr indent="-334327" lvl="0" marL="457200" rtl="0" algn="l">
              <a:spcBef>
                <a:spcPts val="1000"/>
              </a:spcBef>
              <a:spcAft>
                <a:spcPts val="0"/>
              </a:spcAft>
              <a:buSzPct val="100000"/>
              <a:buChar char="❖"/>
            </a:pPr>
            <a:r>
              <a:rPr lang="en"/>
              <a:t>Builds confidence</a:t>
            </a:r>
            <a:endParaRPr/>
          </a:p>
          <a:p>
            <a:pPr indent="-334327" lvl="0" marL="457200" rtl="0" algn="l">
              <a:spcBef>
                <a:spcPts val="1200"/>
              </a:spcBef>
              <a:spcAft>
                <a:spcPts val="0"/>
              </a:spcAft>
              <a:buSzPct val="100000"/>
              <a:buChar char="❖"/>
            </a:pPr>
            <a:r>
              <a:rPr lang="en"/>
              <a:t>Encourages leadership</a:t>
            </a:r>
            <a:endParaRPr/>
          </a:p>
          <a:p>
            <a:pPr indent="-334327" lvl="0" marL="457200" rtl="0" algn="l">
              <a:spcBef>
                <a:spcPts val="1000"/>
              </a:spcBef>
              <a:spcAft>
                <a:spcPts val="0"/>
              </a:spcAft>
              <a:buSzPct val="100000"/>
              <a:buChar char="❖"/>
            </a:pPr>
            <a:r>
              <a:rPr lang="en"/>
              <a:t>Harvests friendships</a:t>
            </a:r>
            <a:endParaRPr/>
          </a:p>
          <a:p>
            <a:pPr indent="-334327" lvl="0" marL="457200" rtl="0" algn="l">
              <a:spcBef>
                <a:spcPts val="1000"/>
              </a:spcBef>
              <a:spcAft>
                <a:spcPts val="0"/>
              </a:spcAft>
              <a:buSzPct val="100000"/>
              <a:buChar char="❖"/>
            </a:pPr>
            <a:r>
              <a:rPr lang="en"/>
              <a:t>Provides education outside the classroom</a:t>
            </a:r>
            <a:endParaRPr/>
          </a:p>
          <a:p>
            <a:pPr indent="-334327" lvl="0" marL="457200" rtl="0" algn="l">
              <a:spcBef>
                <a:spcPts val="1000"/>
              </a:spcBef>
              <a:spcAft>
                <a:spcPts val="0"/>
              </a:spcAft>
              <a:buSzPct val="100000"/>
              <a:buChar char="❖"/>
            </a:pPr>
            <a:r>
              <a:rPr lang="en"/>
              <a:t>Teaches team building</a:t>
            </a:r>
            <a:endParaRPr/>
          </a:p>
          <a:p>
            <a:pPr indent="-334327" lvl="0" marL="457200" rtl="0" algn="l">
              <a:spcBef>
                <a:spcPts val="1000"/>
              </a:spcBef>
              <a:spcAft>
                <a:spcPts val="0"/>
              </a:spcAft>
              <a:buSzPct val="100000"/>
              <a:buChar char="❖"/>
            </a:pPr>
            <a:r>
              <a:rPr lang="en"/>
              <a:t>Instills independence</a:t>
            </a:r>
            <a:endParaRPr/>
          </a:p>
          <a:p>
            <a:pPr indent="-334327" lvl="0" marL="457200" rtl="0" algn="l">
              <a:spcBef>
                <a:spcPts val="1000"/>
              </a:spcBef>
              <a:spcAft>
                <a:spcPts val="0"/>
              </a:spcAft>
              <a:buSzPct val="100000"/>
              <a:buChar char="❖"/>
            </a:pPr>
            <a:r>
              <a:rPr lang="en"/>
              <a:t>Provides adventure</a:t>
            </a:r>
            <a:endParaRPr/>
          </a:p>
          <a:p>
            <a:pPr indent="-334327" lvl="0" marL="457200" rtl="0" algn="l">
              <a:spcBef>
                <a:spcPts val="1200"/>
              </a:spcBef>
              <a:spcAft>
                <a:spcPts val="0"/>
              </a:spcAft>
              <a:buSzPct val="100000"/>
              <a:buChar char="❖"/>
            </a:pPr>
            <a:r>
              <a:rPr lang="en"/>
              <a:t>Bestows stewardship towards the environment</a:t>
            </a:r>
            <a:endParaRPr/>
          </a:p>
        </p:txBody>
      </p:sp>
      <p:pic>
        <p:nvPicPr>
          <p:cNvPr id="113" name="Google Shape;113;p19"/>
          <p:cNvPicPr preferRelativeResize="0"/>
          <p:nvPr/>
        </p:nvPicPr>
        <p:blipFill>
          <a:blip r:embed="rId3">
            <a:alphaModFix/>
          </a:blip>
          <a:stretch>
            <a:fillRect/>
          </a:stretch>
        </p:blipFill>
        <p:spPr>
          <a:xfrm rot="-685624">
            <a:off x="306422" y="1504995"/>
            <a:ext cx="3130356" cy="23477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p:nvPr/>
        </p:nvSpPr>
        <p:spPr>
          <a:xfrm>
            <a:off x="949625" y="1255813"/>
            <a:ext cx="7244750" cy="2631875"/>
          </a:xfrm>
          <a:prstGeom prst="flowChartPunchedTape">
            <a:avLst/>
          </a:prstGeom>
          <a:solidFill>
            <a:srgbClr val="3D85C6"/>
          </a:solidFill>
          <a:ln cap="flat" cmpd="sng" w="38100">
            <a:solidFill>
              <a:srgbClr val="D9D9D9"/>
            </a:solidFill>
            <a:prstDash val="solid"/>
            <a:round/>
            <a:headEnd len="sm" w="sm" type="none"/>
            <a:tailEnd len="sm" w="sm" type="none"/>
          </a:ln>
          <a:effectLst>
            <a:outerShdw blurRad="157163" rotWithShape="0" algn="bl" dir="54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ph type="title"/>
          </p:nvPr>
        </p:nvSpPr>
        <p:spPr>
          <a:xfrm>
            <a:off x="2157875" y="2026950"/>
            <a:ext cx="5002200" cy="1089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300">
                <a:solidFill>
                  <a:schemeClr val="lt1"/>
                </a:solidFill>
              </a:rPr>
              <a:t>Trip Highlights</a:t>
            </a:r>
            <a:endParaRPr sz="53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idx="4294967295" type="body"/>
          </p:nvPr>
        </p:nvSpPr>
        <p:spPr>
          <a:xfrm>
            <a:off x="309675" y="548500"/>
            <a:ext cx="6064500" cy="19497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20"/>
              <a:t>Stand at the base of El Capitan &amp; Half Dome</a:t>
            </a:r>
            <a:endParaRPr sz="1900"/>
          </a:p>
          <a:p>
            <a:pPr indent="-349250" lvl="0" marL="457200" rtl="0" algn="l">
              <a:spcBef>
                <a:spcPts val="0"/>
              </a:spcBef>
              <a:spcAft>
                <a:spcPts val="0"/>
              </a:spcAft>
              <a:buSzPts val="1900"/>
              <a:buChar char="●"/>
            </a:pPr>
            <a:r>
              <a:rPr lang="en" sz="1900"/>
              <a:t>Hike the Mist Trail to Vernal &amp; Nevada Falls</a:t>
            </a:r>
            <a:endParaRPr sz="1900"/>
          </a:p>
          <a:p>
            <a:pPr indent="-349250" lvl="0" marL="457200" rtl="0" algn="l">
              <a:spcBef>
                <a:spcPts val="0"/>
              </a:spcBef>
              <a:spcAft>
                <a:spcPts val="0"/>
              </a:spcAft>
              <a:buSzPts val="1900"/>
              <a:buChar char="●"/>
            </a:pPr>
            <a:r>
              <a:rPr lang="en" sz="1900"/>
              <a:t>Stay in Curry Village and explore Yosemite Village </a:t>
            </a:r>
            <a:endParaRPr sz="1900"/>
          </a:p>
        </p:txBody>
      </p:sp>
      <p:pic>
        <p:nvPicPr>
          <p:cNvPr id="125" name="Google Shape;125;p21"/>
          <p:cNvPicPr preferRelativeResize="0"/>
          <p:nvPr/>
        </p:nvPicPr>
        <p:blipFill rotWithShape="1">
          <a:blip r:embed="rId3">
            <a:alphaModFix/>
          </a:blip>
          <a:srcRect b="0" l="1399" r="1390" t="0"/>
          <a:stretch/>
        </p:blipFill>
        <p:spPr>
          <a:xfrm>
            <a:off x="309675" y="1818100"/>
            <a:ext cx="3575475" cy="2374348"/>
          </a:xfrm>
          <a:prstGeom prst="rect">
            <a:avLst/>
          </a:prstGeom>
          <a:noFill/>
          <a:ln cap="flat" cmpd="sng" w="19050">
            <a:solidFill>
              <a:schemeClr val="lt1"/>
            </a:solidFill>
            <a:prstDash val="solid"/>
            <a:round/>
            <a:headEnd len="sm" w="sm" type="none"/>
            <a:tailEnd len="sm" w="sm" type="none"/>
          </a:ln>
          <a:effectLst>
            <a:outerShdw blurRad="285750" rotWithShape="0" algn="bl" dir="5400000" dist="19050">
              <a:srgbClr val="000000">
                <a:alpha val="50000"/>
              </a:srgbClr>
            </a:outerShdw>
          </a:effectLst>
        </p:spPr>
      </p:pic>
      <p:pic>
        <p:nvPicPr>
          <p:cNvPr id="126" name="Google Shape;126;p21"/>
          <p:cNvPicPr preferRelativeResize="0"/>
          <p:nvPr/>
        </p:nvPicPr>
        <p:blipFill rotWithShape="1">
          <a:blip r:embed="rId4">
            <a:alphaModFix/>
          </a:blip>
          <a:srcRect b="0" l="25221" r="25216" t="0"/>
          <a:stretch/>
        </p:blipFill>
        <p:spPr>
          <a:xfrm rot="-626337">
            <a:off x="6304433" y="405456"/>
            <a:ext cx="2319755" cy="3119637"/>
          </a:xfrm>
          <a:prstGeom prst="rect">
            <a:avLst/>
          </a:prstGeom>
          <a:noFill/>
          <a:ln cap="flat" cmpd="sng" w="19050">
            <a:solidFill>
              <a:schemeClr val="lt1"/>
            </a:solidFill>
            <a:prstDash val="solid"/>
            <a:round/>
            <a:headEnd len="sm" w="sm" type="none"/>
            <a:tailEnd len="sm" w="sm" type="none"/>
          </a:ln>
          <a:effectLst>
            <a:outerShdw blurRad="285750" rotWithShape="0" algn="bl" dir="5400000" dist="19050">
              <a:srgbClr val="000000">
                <a:alpha val="50000"/>
              </a:srgbClr>
            </a:outerShdw>
          </a:effectLst>
        </p:spPr>
      </p:pic>
      <p:pic>
        <p:nvPicPr>
          <p:cNvPr id="127" name="Google Shape;127;p21"/>
          <p:cNvPicPr preferRelativeResize="0"/>
          <p:nvPr/>
        </p:nvPicPr>
        <p:blipFill rotWithShape="1">
          <a:blip r:embed="rId5">
            <a:alphaModFix/>
          </a:blip>
          <a:srcRect b="0" l="1314" r="1314" t="0"/>
          <a:stretch/>
        </p:blipFill>
        <p:spPr>
          <a:xfrm rot="220989">
            <a:off x="3432194" y="2752006"/>
            <a:ext cx="3244933" cy="2221137"/>
          </a:xfrm>
          <a:prstGeom prst="rect">
            <a:avLst/>
          </a:prstGeom>
          <a:noFill/>
          <a:ln cap="flat" cmpd="sng" w="19050">
            <a:solidFill>
              <a:schemeClr val="lt1"/>
            </a:solidFill>
            <a:prstDash val="solid"/>
            <a:round/>
            <a:headEnd len="sm" w="sm" type="none"/>
            <a:tailEnd len="sm" w="sm" type="none"/>
          </a:ln>
          <a:effectLst>
            <a:outerShdw blurRad="2857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2"/>
          <p:cNvPicPr preferRelativeResize="0"/>
          <p:nvPr/>
        </p:nvPicPr>
        <p:blipFill rotWithShape="1">
          <a:blip r:embed="rId3">
            <a:alphaModFix/>
          </a:blip>
          <a:srcRect b="0" l="28636" r="28636" t="0"/>
          <a:stretch/>
        </p:blipFill>
        <p:spPr>
          <a:xfrm rot="-707380">
            <a:off x="551875" y="795362"/>
            <a:ext cx="2589274" cy="4012322"/>
          </a:xfrm>
          <a:prstGeom prst="rect">
            <a:avLst/>
          </a:prstGeom>
          <a:noFill/>
          <a:ln cap="flat" cmpd="sng" w="19050">
            <a:solidFill>
              <a:schemeClr val="lt1"/>
            </a:solidFill>
            <a:prstDash val="solid"/>
            <a:round/>
            <a:headEnd len="sm" w="sm" type="none"/>
            <a:tailEnd len="sm" w="sm" type="none"/>
          </a:ln>
          <a:effectLst>
            <a:outerShdw blurRad="228600" rotWithShape="0" algn="bl" dir="5400000" dist="19050">
              <a:srgbClr val="000000">
                <a:alpha val="50000"/>
              </a:srgbClr>
            </a:outerShdw>
          </a:effectLst>
        </p:spPr>
      </p:pic>
      <p:pic>
        <p:nvPicPr>
          <p:cNvPr id="133" name="Google Shape;133;p22"/>
          <p:cNvPicPr preferRelativeResize="0"/>
          <p:nvPr/>
        </p:nvPicPr>
        <p:blipFill rotWithShape="1">
          <a:blip r:embed="rId4">
            <a:alphaModFix/>
          </a:blip>
          <a:srcRect b="0" l="9309" r="9309" t="0"/>
          <a:stretch/>
        </p:blipFill>
        <p:spPr>
          <a:xfrm rot="560025">
            <a:off x="6405292" y="1883199"/>
            <a:ext cx="2381567" cy="2973229"/>
          </a:xfrm>
          <a:prstGeom prst="rect">
            <a:avLst/>
          </a:prstGeom>
          <a:noFill/>
          <a:ln cap="flat" cmpd="sng" w="19050">
            <a:solidFill>
              <a:schemeClr val="lt1"/>
            </a:solidFill>
            <a:prstDash val="solid"/>
            <a:round/>
            <a:headEnd len="sm" w="sm" type="none"/>
            <a:tailEnd len="sm" w="sm" type="none"/>
          </a:ln>
          <a:effectLst>
            <a:outerShdw blurRad="228600" rotWithShape="0" algn="bl" dir="5400000" dist="19050">
              <a:srgbClr val="000000">
                <a:alpha val="50000"/>
              </a:srgbClr>
            </a:outerShdw>
          </a:effectLst>
        </p:spPr>
      </p:pic>
      <p:pic>
        <p:nvPicPr>
          <p:cNvPr id="134" name="Google Shape;134;p22"/>
          <p:cNvPicPr preferRelativeResize="0"/>
          <p:nvPr/>
        </p:nvPicPr>
        <p:blipFill rotWithShape="1">
          <a:blip r:embed="rId5">
            <a:alphaModFix/>
          </a:blip>
          <a:srcRect b="0" l="39" r="29" t="0"/>
          <a:stretch/>
        </p:blipFill>
        <p:spPr>
          <a:xfrm rot="-5">
            <a:off x="3207750" y="2047489"/>
            <a:ext cx="3354424" cy="2237382"/>
          </a:xfrm>
          <a:prstGeom prst="rect">
            <a:avLst/>
          </a:prstGeom>
          <a:noFill/>
          <a:ln cap="flat" cmpd="sng" w="19050">
            <a:solidFill>
              <a:schemeClr val="lt1"/>
            </a:solidFill>
            <a:prstDash val="solid"/>
            <a:round/>
            <a:headEnd len="sm" w="sm" type="none"/>
            <a:tailEnd len="sm" w="sm" type="none"/>
          </a:ln>
          <a:effectLst>
            <a:outerShdw blurRad="228600" rotWithShape="0" algn="bl" dir="5400000" dist="19050">
              <a:srgbClr val="000000">
                <a:alpha val="50000"/>
              </a:srgbClr>
            </a:outerShdw>
          </a:effectLst>
        </p:spPr>
      </p:pic>
      <p:sp>
        <p:nvSpPr>
          <p:cNvPr id="135" name="Google Shape;135;p22"/>
          <p:cNvSpPr txBox="1"/>
          <p:nvPr>
            <p:ph idx="4294967295" type="body"/>
          </p:nvPr>
        </p:nvSpPr>
        <p:spPr>
          <a:xfrm>
            <a:off x="2831650" y="530300"/>
            <a:ext cx="5472900" cy="1969500"/>
          </a:xfrm>
          <a:prstGeom prst="rect">
            <a:avLst/>
          </a:prstGeom>
        </p:spPr>
        <p:txBody>
          <a:bodyPr anchorCtr="0" anchor="t" bIns="91425" lIns="91425" spcFirstLastPara="1" rIns="91425" wrap="square" tIns="91425">
            <a:noAutofit/>
          </a:bodyPr>
          <a:lstStyle/>
          <a:p>
            <a:pPr indent="-344170" lvl="0" marL="457200" rtl="0" algn="l">
              <a:spcBef>
                <a:spcPts val="0"/>
              </a:spcBef>
              <a:spcAft>
                <a:spcPts val="0"/>
              </a:spcAft>
              <a:buSzPts val="1820"/>
              <a:buChar char="●"/>
            </a:pPr>
            <a:r>
              <a:rPr lang="en" sz="1820"/>
              <a:t>Hike to Tuolumne Grove of Giant Sequoias</a:t>
            </a:r>
            <a:endParaRPr sz="1820"/>
          </a:p>
          <a:p>
            <a:pPr indent="-344170" lvl="0" marL="457200" rtl="0" algn="l">
              <a:spcBef>
                <a:spcPts val="0"/>
              </a:spcBef>
              <a:spcAft>
                <a:spcPts val="0"/>
              </a:spcAft>
              <a:buSzPts val="1820"/>
              <a:buChar char="●"/>
            </a:pPr>
            <a:r>
              <a:rPr lang="en" sz="1820"/>
              <a:t>Discover the Night Skies Over Yosemite</a:t>
            </a:r>
            <a:endParaRPr sz="1820"/>
          </a:p>
          <a:p>
            <a:pPr indent="-344170" lvl="0" marL="457200" rtl="0" algn="l">
              <a:spcBef>
                <a:spcPts val="0"/>
              </a:spcBef>
              <a:spcAft>
                <a:spcPts val="0"/>
              </a:spcAft>
              <a:buSzPts val="1820"/>
              <a:buChar char="●"/>
            </a:pPr>
            <a:r>
              <a:rPr lang="en" sz="1820"/>
              <a:t>Visit the Ansel Adams Art Gallery</a:t>
            </a:r>
            <a:endParaRPr sz="182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