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Raleway"/>
      <p:regular r:id="rId23"/>
      <p:bold r:id="rId24"/>
      <p:italic r:id="rId25"/>
      <p:boldItalic r:id="rId26"/>
    </p:embeddedFont>
    <p:embeddedFont>
      <p:font typeface="Lato"/>
      <p:regular r:id="rId27"/>
      <p:bold r:id="rId28"/>
      <p:italic r:id="rId29"/>
      <p:boldItalic r:id="rId30"/>
    </p:embeddedFont>
    <p:embeddedFont>
      <p:font typeface="Lato Black"/>
      <p:bold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3" roundtripDataSignature="AMtx7mjFJ+VRVSd8I87C3fSc3RmwVeNq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aleway-bold.fntdata"/><Relationship Id="rId23" Type="http://schemas.openxmlformats.org/officeDocument/2006/relationships/font" Target="fonts/Raleway-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aleway-boldItalic.fntdata"/><Relationship Id="rId25" Type="http://schemas.openxmlformats.org/officeDocument/2006/relationships/font" Target="fonts/Raleway-italic.fntdata"/><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ato-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Black-bold.fntdata"/><Relationship Id="rId30" Type="http://schemas.openxmlformats.org/officeDocument/2006/relationships/font" Target="fonts/Lato-boldItalic.fntdata"/><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font" Target="fonts/LatoBlack-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1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2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6" name="Google Shape;56;p2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7" name="Google Shape;57;p29"/>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p:txBody>
      </p:sp>
      <p:sp>
        <p:nvSpPr>
          <p:cNvPr id="58" name="Google Shape;58;p29"/>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9" name="Google Shape;59;p29"/>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60" name="Google Shape;60;p2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cxnSp>
        <p:nvCxnSpPr>
          <p:cNvPr id="62" name="Google Shape;62;p3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3" name="Google Shape;63;p3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64" name="Google Shape;64;p30"/>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65" name="Google Shape;65;p3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 name="Shape 66"/>
        <p:cNvGrpSpPr/>
        <p:nvPr/>
      </p:nvGrpSpPr>
      <p:grpSpPr>
        <a:xfrm>
          <a:off x="0" y="0"/>
          <a:ext cx="0" cy="0"/>
          <a:chOff x="0" y="0"/>
          <a:chExt cx="0" cy="0"/>
        </a:xfrm>
      </p:grpSpPr>
      <p:cxnSp>
        <p:nvCxnSpPr>
          <p:cNvPr id="67" name="Google Shape;67;p3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8" name="Google Shape;68;p3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9" name="Google Shape;69;p31"/>
          <p:cNvSpPr txBox="1"/>
          <p:nvPr>
            <p:ph hasCustomPrompt="1" type="title"/>
          </p:nvPr>
        </p:nvSpPr>
        <p:spPr>
          <a:xfrm>
            <a:off x="853950" y="1304850"/>
            <a:ext cx="7436100" cy="1538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70" name="Google Shape;70;p31"/>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71" name="Google Shape;71;p3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cxnSp>
        <p:nvCxnSpPr>
          <p:cNvPr id="77" name="Google Shape;77;p21"/>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78" name="Google Shape;78;p21"/>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79" name="Google Shape;79;p2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80" name="Google Shape;80;p2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81" name="Google Shape;81;p2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2" name="Google Shape;82;p2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83" name="Shape 83"/>
        <p:cNvGrpSpPr/>
        <p:nvPr/>
      </p:nvGrpSpPr>
      <p:grpSpPr>
        <a:xfrm>
          <a:off x="0" y="0"/>
          <a:ext cx="0" cy="0"/>
          <a:chOff x="0" y="0"/>
          <a:chExt cx="0" cy="0"/>
        </a:xfrm>
      </p:grpSpPr>
      <p:cxnSp>
        <p:nvCxnSpPr>
          <p:cNvPr id="84" name="Google Shape;84;p3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85" name="Google Shape;85;p3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86" name="Google Shape;86;p3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87" name="Google Shape;87;p32"/>
          <p:cNvSpPr txBox="1"/>
          <p:nvPr>
            <p:ph type="ctrTitle"/>
          </p:nvPr>
        </p:nvSpPr>
        <p:spPr>
          <a:xfrm>
            <a:off x="2371725" y="630225"/>
            <a:ext cx="6331500" cy="1542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88" name="Google Shape;88;p32"/>
          <p:cNvSpPr txBox="1"/>
          <p:nvPr>
            <p:ph idx="1" type="subTitle"/>
          </p:nvPr>
        </p:nvSpPr>
        <p:spPr>
          <a:xfrm>
            <a:off x="2390267" y="3238450"/>
            <a:ext cx="6331500" cy="1241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89" name="Google Shape;89;p3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90" name="Shape 90"/>
        <p:cNvGrpSpPr/>
        <p:nvPr/>
      </p:nvGrpSpPr>
      <p:grpSpPr>
        <a:xfrm>
          <a:off x="0" y="0"/>
          <a:ext cx="0" cy="0"/>
          <a:chOff x="0" y="0"/>
          <a:chExt cx="0" cy="0"/>
        </a:xfrm>
      </p:grpSpPr>
      <p:cxnSp>
        <p:nvCxnSpPr>
          <p:cNvPr id="91" name="Google Shape;91;p3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92" name="Google Shape;92;p3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93" name="Google Shape;93;p33"/>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94" name="Google Shape;94;p3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5" name="Shape 95"/>
        <p:cNvGrpSpPr/>
        <p:nvPr/>
      </p:nvGrpSpPr>
      <p:grpSpPr>
        <a:xfrm>
          <a:off x="0" y="0"/>
          <a:ext cx="0" cy="0"/>
          <a:chOff x="0" y="0"/>
          <a:chExt cx="0" cy="0"/>
        </a:xfrm>
      </p:grpSpPr>
      <p:cxnSp>
        <p:nvCxnSpPr>
          <p:cNvPr id="96" name="Google Shape;96;p3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97" name="Google Shape;97;p3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98" name="Google Shape;98;p3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99" name="Google Shape;99;p34"/>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00" name="Google Shape;100;p34"/>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1" name="Google Shape;101;p34"/>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2" name="Google Shape;102;p3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p35"/>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05" name="Google Shape;105;p3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6" name="Shape 106"/>
        <p:cNvGrpSpPr/>
        <p:nvPr/>
      </p:nvGrpSpPr>
      <p:grpSpPr>
        <a:xfrm>
          <a:off x="0" y="0"/>
          <a:ext cx="0" cy="0"/>
          <a:chOff x="0" y="0"/>
          <a:chExt cx="0" cy="0"/>
        </a:xfrm>
      </p:grpSpPr>
      <p:cxnSp>
        <p:nvCxnSpPr>
          <p:cNvPr id="107" name="Google Shape;107;p36"/>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08" name="Google Shape;108;p36"/>
          <p:cNvSpPr txBox="1"/>
          <p:nvPr>
            <p:ph type="title"/>
          </p:nvPr>
        </p:nvSpPr>
        <p:spPr>
          <a:xfrm>
            <a:off x="319500" y="936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9" name="Google Shape;109;p36"/>
          <p:cNvSpPr txBox="1"/>
          <p:nvPr>
            <p:ph idx="1" type="body"/>
          </p:nvPr>
        </p:nvSpPr>
        <p:spPr>
          <a:xfrm>
            <a:off x="319500" y="1846804"/>
            <a:ext cx="2808000" cy="28062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0" name="Google Shape;110;p3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11" name="Shape 111"/>
        <p:cNvGrpSpPr/>
        <p:nvPr/>
      </p:nvGrpSpPr>
      <p:grpSpPr>
        <a:xfrm>
          <a:off x="0" y="0"/>
          <a:ext cx="0" cy="0"/>
          <a:chOff x="0" y="0"/>
          <a:chExt cx="0" cy="0"/>
        </a:xfrm>
      </p:grpSpPr>
      <p:cxnSp>
        <p:nvCxnSpPr>
          <p:cNvPr id="112" name="Google Shape;112;p37"/>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13" name="Google Shape;113;p37"/>
          <p:cNvSpPr txBox="1"/>
          <p:nvPr>
            <p:ph type="title"/>
          </p:nvPr>
        </p:nvSpPr>
        <p:spPr>
          <a:xfrm>
            <a:off x="283103" y="712141"/>
            <a:ext cx="6244200" cy="38355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114" name="Google Shape;114;p3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 name="Shape 11"/>
        <p:cNvGrpSpPr/>
        <p:nvPr/>
      </p:nvGrpSpPr>
      <p:grpSpPr>
        <a:xfrm>
          <a:off x="0" y="0"/>
          <a:ext cx="0" cy="0"/>
          <a:chOff x="0" y="0"/>
          <a:chExt cx="0" cy="0"/>
        </a:xfrm>
      </p:grpSpPr>
      <p:sp>
        <p:nvSpPr>
          <p:cNvPr id="12" name="Google Shape;12;p19"/>
          <p:cNvSpPr txBox="1"/>
          <p:nvPr>
            <p:ph type="title"/>
          </p:nvPr>
        </p:nvSpPr>
        <p:spPr>
          <a:xfrm>
            <a:off x="382950" y="329775"/>
            <a:ext cx="83781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 name="Google Shape;13;p19"/>
          <p:cNvSpPr txBox="1"/>
          <p:nvPr>
            <p:ph idx="1" type="body"/>
          </p:nvPr>
        </p:nvSpPr>
        <p:spPr>
          <a:xfrm>
            <a:off x="492900" y="1413050"/>
            <a:ext cx="8158200" cy="32757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 name="Google Shape;14;p1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15" name="Google Shape;15;p19"/>
          <p:cNvSpPr/>
          <p:nvPr/>
        </p:nvSpPr>
        <p:spPr>
          <a:xfrm>
            <a:off x="360000" y="322650"/>
            <a:ext cx="8424000" cy="4498200"/>
          </a:xfrm>
          <a:prstGeom prst="roundRect">
            <a:avLst>
              <a:gd fmla="val 16667" name="adj"/>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5" name="Shape 115"/>
        <p:cNvGrpSpPr/>
        <p:nvPr/>
      </p:nvGrpSpPr>
      <p:grpSpPr>
        <a:xfrm>
          <a:off x="0" y="0"/>
          <a:ext cx="0" cy="0"/>
          <a:chOff x="0" y="0"/>
          <a:chExt cx="0" cy="0"/>
        </a:xfrm>
      </p:grpSpPr>
      <p:sp>
        <p:nvSpPr>
          <p:cNvPr id="116" name="Google Shape;116;p38"/>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7" name="Google Shape;117;p3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18" name="Google Shape;118;p38"/>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p:txBody>
      </p:sp>
      <p:sp>
        <p:nvSpPr>
          <p:cNvPr id="119" name="Google Shape;119;p38"/>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0" name="Google Shape;120;p3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121" name="Google Shape;121;p3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2" name="Shape 122"/>
        <p:cNvGrpSpPr/>
        <p:nvPr/>
      </p:nvGrpSpPr>
      <p:grpSpPr>
        <a:xfrm>
          <a:off x="0" y="0"/>
          <a:ext cx="0" cy="0"/>
          <a:chOff x="0" y="0"/>
          <a:chExt cx="0" cy="0"/>
        </a:xfrm>
      </p:grpSpPr>
      <p:cxnSp>
        <p:nvCxnSpPr>
          <p:cNvPr id="123" name="Google Shape;123;p39"/>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24" name="Google Shape;124;p39"/>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25" name="Google Shape;125;p39"/>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26" name="Google Shape;126;p3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7" name="Shape 127"/>
        <p:cNvGrpSpPr/>
        <p:nvPr/>
      </p:nvGrpSpPr>
      <p:grpSpPr>
        <a:xfrm>
          <a:off x="0" y="0"/>
          <a:ext cx="0" cy="0"/>
          <a:chOff x="0" y="0"/>
          <a:chExt cx="0" cy="0"/>
        </a:xfrm>
      </p:grpSpPr>
      <p:cxnSp>
        <p:nvCxnSpPr>
          <p:cNvPr id="128" name="Google Shape;128;p4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29" name="Google Shape;129;p40"/>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130" name="Google Shape;130;p40"/>
          <p:cNvSpPr txBox="1"/>
          <p:nvPr>
            <p:ph hasCustomPrompt="1" type="title"/>
          </p:nvPr>
        </p:nvSpPr>
        <p:spPr>
          <a:xfrm>
            <a:off x="853950" y="1304850"/>
            <a:ext cx="7436100" cy="1538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31" name="Google Shape;131;p40"/>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32" name="Google Shape;132;p4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3" name="Shape 133"/>
        <p:cNvGrpSpPr/>
        <p:nvPr/>
      </p:nvGrpSpPr>
      <p:grpSpPr>
        <a:xfrm>
          <a:off x="0" y="0"/>
          <a:ext cx="0" cy="0"/>
          <a:chOff x="0" y="0"/>
          <a:chExt cx="0" cy="0"/>
        </a:xfrm>
      </p:grpSpPr>
      <p:sp>
        <p:nvSpPr>
          <p:cNvPr id="134" name="Google Shape;134;p4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cxnSp>
        <p:nvCxnSpPr>
          <p:cNvPr id="17" name="Google Shape;17;p22"/>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18" name="Google Shape;18;p22"/>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19" name="Google Shape;19;p22"/>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0" name="Google Shape;20;p22"/>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1" name="Google Shape;21;p22"/>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 name="Google Shape;22;p2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23" name="Shape 23"/>
        <p:cNvGrpSpPr/>
        <p:nvPr/>
      </p:nvGrpSpPr>
      <p:grpSpPr>
        <a:xfrm>
          <a:off x="0" y="0"/>
          <a:ext cx="0" cy="0"/>
          <a:chOff x="0" y="0"/>
          <a:chExt cx="0" cy="0"/>
        </a:xfrm>
      </p:grpSpPr>
      <p:cxnSp>
        <p:nvCxnSpPr>
          <p:cNvPr id="24" name="Google Shape;24;p23"/>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25" name="Google Shape;25;p23"/>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26" name="Google Shape;26;p23"/>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27" name="Google Shape;27;p23"/>
          <p:cNvSpPr txBox="1"/>
          <p:nvPr>
            <p:ph type="ctrTitle"/>
          </p:nvPr>
        </p:nvSpPr>
        <p:spPr>
          <a:xfrm>
            <a:off x="2371725" y="630225"/>
            <a:ext cx="6331500" cy="1542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28" name="Google Shape;28;p23"/>
          <p:cNvSpPr txBox="1"/>
          <p:nvPr>
            <p:ph idx="1" type="subTitle"/>
          </p:nvPr>
        </p:nvSpPr>
        <p:spPr>
          <a:xfrm>
            <a:off x="2390267" y="3238450"/>
            <a:ext cx="6331500" cy="1241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29" name="Google Shape;29;p2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0" name="Shape 30"/>
        <p:cNvGrpSpPr/>
        <p:nvPr/>
      </p:nvGrpSpPr>
      <p:grpSpPr>
        <a:xfrm>
          <a:off x="0" y="0"/>
          <a:ext cx="0" cy="0"/>
          <a:chOff x="0" y="0"/>
          <a:chExt cx="0" cy="0"/>
        </a:xfrm>
      </p:grpSpPr>
      <p:cxnSp>
        <p:nvCxnSpPr>
          <p:cNvPr id="31" name="Google Shape;31;p24"/>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32" name="Google Shape;32;p24"/>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33" name="Google Shape;33;p24"/>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34" name="Google Shape;34;p2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cxnSp>
        <p:nvCxnSpPr>
          <p:cNvPr id="36" name="Google Shape;36;p2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7" name="Google Shape;37;p2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8" name="Google Shape;38;p2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9" name="Google Shape;39;p25"/>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0" name="Google Shape;40;p25"/>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1" name="Google Shape;41;p25"/>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2" name="Google Shape;42;p2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43" name="Shape 43"/>
        <p:cNvGrpSpPr/>
        <p:nvPr/>
      </p:nvGrpSpPr>
      <p:grpSpPr>
        <a:xfrm>
          <a:off x="0" y="0"/>
          <a:ext cx="0" cy="0"/>
          <a:chOff x="0" y="0"/>
          <a:chExt cx="0" cy="0"/>
        </a:xfrm>
      </p:grpSpPr>
      <p:pic>
        <p:nvPicPr>
          <p:cNvPr id="44" name="Google Shape;44;p26"/>
          <p:cNvPicPr preferRelativeResize="0"/>
          <p:nvPr/>
        </p:nvPicPr>
        <p:blipFill rotWithShape="1">
          <a:blip r:embed="rId2">
            <a:alphaModFix amt="39000"/>
          </a:blip>
          <a:srcRect b="5704" l="0" r="0" t="5705"/>
          <a:stretch/>
        </p:blipFill>
        <p:spPr>
          <a:xfrm>
            <a:off x="0" y="0"/>
            <a:ext cx="9144003" cy="5143501"/>
          </a:xfrm>
          <a:prstGeom prst="rect">
            <a:avLst/>
          </a:prstGeom>
          <a:noFill/>
          <a:ln>
            <a:noFill/>
          </a:ln>
        </p:spPr>
      </p:pic>
      <p:sp>
        <p:nvSpPr>
          <p:cNvPr id="45" name="Google Shape;45;p26"/>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6" name="Google Shape;46;p2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gradFill>
          <a:gsLst>
            <a:gs pos="0">
              <a:srgbClr val="FDECDB"/>
            </a:gs>
            <a:gs pos="100000">
              <a:srgbClr val="F0A963"/>
            </a:gs>
          </a:gsLst>
          <a:lin ang="5400012" scaled="0"/>
        </a:gradFill>
      </p:bgPr>
    </p:bg>
    <p:spTree>
      <p:nvGrpSpPr>
        <p:cNvPr id="47" name="Shape 47"/>
        <p:cNvGrpSpPr/>
        <p:nvPr/>
      </p:nvGrpSpPr>
      <p:grpSpPr>
        <a:xfrm>
          <a:off x="0" y="0"/>
          <a:ext cx="0" cy="0"/>
          <a:chOff x="0" y="0"/>
          <a:chExt cx="0" cy="0"/>
        </a:xfrm>
      </p:grpSpPr>
      <p:sp>
        <p:nvSpPr>
          <p:cNvPr id="48" name="Google Shape;48;p27"/>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9" name="Google Shape;49;p2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50" name="Shape 50"/>
        <p:cNvGrpSpPr/>
        <p:nvPr/>
      </p:nvGrpSpPr>
      <p:grpSpPr>
        <a:xfrm>
          <a:off x="0" y="0"/>
          <a:ext cx="0" cy="0"/>
          <a:chOff x="0" y="0"/>
          <a:chExt cx="0" cy="0"/>
        </a:xfrm>
      </p:grpSpPr>
      <p:cxnSp>
        <p:nvCxnSpPr>
          <p:cNvPr id="51" name="Google Shape;51;p2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52" name="Google Shape;52;p28"/>
          <p:cNvSpPr txBox="1"/>
          <p:nvPr>
            <p:ph type="title"/>
          </p:nvPr>
        </p:nvSpPr>
        <p:spPr>
          <a:xfrm>
            <a:off x="283103" y="712141"/>
            <a:ext cx="6244200" cy="38355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53" name="Google Shape;53;p2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 name="Google Shape;7;p17"/>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8" name="Google Shape;8;p1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72" name="Shape 72"/>
        <p:cNvGrpSpPr/>
        <p:nvPr/>
      </p:nvGrpSpPr>
      <p:grpSpPr>
        <a:xfrm>
          <a:off x="0" y="0"/>
          <a:ext cx="0" cy="0"/>
          <a:chOff x="0" y="0"/>
          <a:chExt cx="0" cy="0"/>
        </a:xfrm>
      </p:grpSpPr>
      <p:sp>
        <p:nvSpPr>
          <p:cNvPr id="73" name="Google Shape;73;p20"/>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4" name="Google Shape;74;p20"/>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75" name="Google Shape;75;p2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grandclassroom.com" TargetMode="External"/><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hyperlink" Target="https://grandclassroom.com/parents/terms-and-condition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mailto:emily@grandclassroom.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15.png"/><Relationship Id="rId5"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1"/>
          <p:cNvSpPr txBox="1"/>
          <p:nvPr>
            <p:ph idx="4294967295" type="ctrTitle"/>
          </p:nvPr>
        </p:nvSpPr>
        <p:spPr>
          <a:xfrm>
            <a:off x="696525" y="2849200"/>
            <a:ext cx="8222100" cy="1426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2"/>
              </a:buClr>
              <a:buSzPts val="990"/>
              <a:buFont typeface="Raleway"/>
              <a:buNone/>
            </a:pPr>
            <a:r>
              <a:rPr b="1" i="0" lang="en" sz="3320" u="none" cap="none" strike="noStrike">
                <a:solidFill>
                  <a:schemeClr val="lt1"/>
                </a:solidFill>
                <a:latin typeface="Raleway"/>
                <a:ea typeface="Raleway"/>
                <a:cs typeface="Raleway"/>
                <a:sym typeface="Raleway"/>
              </a:rPr>
              <a:t>International School of Indiana</a:t>
            </a:r>
            <a:endParaRPr b="1" i="0" sz="3320" u="none" cap="none" strike="noStrike">
              <a:solidFill>
                <a:schemeClr val="lt1"/>
              </a:solidFill>
              <a:latin typeface="Raleway"/>
              <a:ea typeface="Raleway"/>
              <a:cs typeface="Raleway"/>
              <a:sym typeface="Raleway"/>
            </a:endParaRPr>
          </a:p>
          <a:p>
            <a:pPr indent="0" lvl="0" marL="0" marR="0" rtl="0" algn="r">
              <a:lnSpc>
                <a:spcPct val="100000"/>
              </a:lnSpc>
              <a:spcBef>
                <a:spcPts val="0"/>
              </a:spcBef>
              <a:spcAft>
                <a:spcPts val="0"/>
              </a:spcAft>
              <a:buClr>
                <a:schemeClr val="dk2"/>
              </a:buClr>
              <a:buSzPts val="990"/>
              <a:buFont typeface="Raleway"/>
              <a:buNone/>
            </a:pPr>
            <a:r>
              <a:rPr b="1" i="0" lang="en" sz="3120" u="none" cap="none" strike="noStrike">
                <a:solidFill>
                  <a:schemeClr val="lt1"/>
                </a:solidFill>
                <a:latin typeface="Raleway"/>
                <a:ea typeface="Raleway"/>
                <a:cs typeface="Raleway"/>
                <a:sym typeface="Raleway"/>
              </a:rPr>
              <a:t>New York City Adventure</a:t>
            </a:r>
            <a:r>
              <a:rPr b="1" i="0" lang="en" sz="3320" u="none" cap="none" strike="noStrike">
                <a:solidFill>
                  <a:schemeClr val="lt1"/>
                </a:solidFill>
                <a:latin typeface="Raleway"/>
                <a:ea typeface="Raleway"/>
                <a:cs typeface="Raleway"/>
                <a:sym typeface="Raleway"/>
              </a:rPr>
              <a:t> </a:t>
            </a:r>
            <a:endParaRPr b="1" i="0" sz="3320" u="none" cap="none" strike="noStrike">
              <a:solidFill>
                <a:schemeClr val="lt1"/>
              </a:solidFill>
              <a:latin typeface="Raleway"/>
              <a:ea typeface="Raleway"/>
              <a:cs typeface="Raleway"/>
              <a:sym typeface="Raleway"/>
            </a:endParaRPr>
          </a:p>
          <a:p>
            <a:pPr indent="0" lvl="0" marL="0" marR="0" rtl="0" algn="r">
              <a:lnSpc>
                <a:spcPct val="100000"/>
              </a:lnSpc>
              <a:spcBef>
                <a:spcPts val="0"/>
              </a:spcBef>
              <a:spcAft>
                <a:spcPts val="0"/>
              </a:spcAft>
              <a:buClr>
                <a:schemeClr val="dk2"/>
              </a:buClr>
              <a:buSzPts val="990"/>
              <a:buFont typeface="Raleway"/>
              <a:buNone/>
            </a:pPr>
            <a:r>
              <a:t/>
            </a:r>
            <a:endParaRPr b="1" i="0" sz="3320" u="none" cap="none" strike="noStrike">
              <a:solidFill>
                <a:schemeClr val="lt1"/>
              </a:solidFill>
              <a:latin typeface="Raleway"/>
              <a:ea typeface="Raleway"/>
              <a:cs typeface="Raleway"/>
              <a:sym typeface="Raleway"/>
            </a:endParaRPr>
          </a:p>
        </p:txBody>
      </p:sp>
      <p:sp>
        <p:nvSpPr>
          <p:cNvPr id="140" name="Google Shape;140;p1"/>
          <p:cNvSpPr txBox="1"/>
          <p:nvPr>
            <p:ph idx="4294967295" type="body"/>
          </p:nvPr>
        </p:nvSpPr>
        <p:spPr>
          <a:xfrm>
            <a:off x="377692" y="3959225"/>
            <a:ext cx="8388600" cy="3936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1200"/>
              </a:spcAft>
              <a:buSzPts val="1800"/>
              <a:buNone/>
            </a:pPr>
            <a:r>
              <a:rPr lang="en" sz="2300">
                <a:solidFill>
                  <a:schemeClr val="lt1"/>
                </a:solidFill>
              </a:rPr>
              <a:t>May 22nd - 26th 2023</a:t>
            </a:r>
            <a:endParaRPr sz="2300">
              <a:solidFill>
                <a:schemeClr val="lt1"/>
              </a:solidFill>
            </a:endParaRPr>
          </a:p>
        </p:txBody>
      </p:sp>
      <p:cxnSp>
        <p:nvCxnSpPr>
          <p:cNvPr id="141" name="Google Shape;141;p1"/>
          <p:cNvCxnSpPr/>
          <p:nvPr/>
        </p:nvCxnSpPr>
        <p:spPr>
          <a:xfrm>
            <a:off x="696525" y="4811325"/>
            <a:ext cx="7994100" cy="0"/>
          </a:xfrm>
          <a:prstGeom prst="straightConnector1">
            <a:avLst/>
          </a:prstGeom>
          <a:noFill/>
          <a:ln cap="flat" cmpd="sng" w="28575">
            <a:solidFill>
              <a:schemeClr val="lt1"/>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01" name="Shape 201"/>
        <p:cNvGrpSpPr/>
        <p:nvPr/>
      </p:nvGrpSpPr>
      <p:grpSpPr>
        <a:xfrm>
          <a:off x="0" y="0"/>
          <a:ext cx="0" cy="0"/>
          <a:chOff x="0" y="0"/>
          <a:chExt cx="0" cy="0"/>
        </a:xfrm>
      </p:grpSpPr>
      <p:sp>
        <p:nvSpPr>
          <p:cNvPr id="202" name="Google Shape;202;p10"/>
          <p:cNvSpPr txBox="1"/>
          <p:nvPr>
            <p:ph idx="4294967295" type="body"/>
          </p:nvPr>
        </p:nvSpPr>
        <p:spPr>
          <a:xfrm>
            <a:off x="185875" y="252025"/>
            <a:ext cx="5380200" cy="1028400"/>
          </a:xfrm>
          <a:prstGeom prst="rect">
            <a:avLst/>
          </a:prstGeom>
          <a:noFill/>
          <a:ln>
            <a:noFill/>
          </a:ln>
        </p:spPr>
        <p:txBody>
          <a:bodyPr anchorCtr="0" anchor="t" bIns="91425" lIns="91425" spcFirstLastPara="1" rIns="91425" wrap="square" tIns="91425">
            <a:noAutofit/>
          </a:bodyPr>
          <a:lstStyle/>
          <a:p>
            <a:pPr indent="-331470" lvl="0" marL="457200" rtl="0" algn="l">
              <a:lnSpc>
                <a:spcPct val="95000"/>
              </a:lnSpc>
              <a:spcBef>
                <a:spcPts val="0"/>
              </a:spcBef>
              <a:spcAft>
                <a:spcPts val="0"/>
              </a:spcAft>
              <a:buSzPts val="1620"/>
              <a:buChar char="●"/>
            </a:pPr>
            <a:r>
              <a:rPr lang="en" sz="1620"/>
              <a:t>Visit the 9/11 Memorial </a:t>
            </a:r>
            <a:endParaRPr sz="1620"/>
          </a:p>
          <a:p>
            <a:pPr indent="-331470" lvl="0" marL="457200" rtl="0" algn="l">
              <a:lnSpc>
                <a:spcPct val="95000"/>
              </a:lnSpc>
              <a:spcBef>
                <a:spcPts val="0"/>
              </a:spcBef>
              <a:spcAft>
                <a:spcPts val="0"/>
              </a:spcAft>
              <a:buSzPts val="1620"/>
              <a:buChar char="●"/>
            </a:pPr>
            <a:r>
              <a:rPr lang="en" sz="1620"/>
              <a:t>Explore Little Italy, Chinatown and the Village</a:t>
            </a:r>
            <a:endParaRPr sz="1620"/>
          </a:p>
          <a:p>
            <a:pPr indent="-331470" lvl="0" marL="457200" rtl="0" algn="l">
              <a:lnSpc>
                <a:spcPct val="95000"/>
              </a:lnSpc>
              <a:spcBef>
                <a:spcPts val="0"/>
              </a:spcBef>
              <a:spcAft>
                <a:spcPts val="0"/>
              </a:spcAft>
              <a:buSzPts val="1620"/>
              <a:buChar char="●"/>
            </a:pPr>
            <a:r>
              <a:rPr lang="en" sz="1620"/>
              <a:t>Walk the Highline</a:t>
            </a:r>
            <a:endParaRPr sz="1620"/>
          </a:p>
          <a:p>
            <a:pPr indent="-331470" lvl="0" marL="457200" rtl="0" algn="l">
              <a:lnSpc>
                <a:spcPct val="95000"/>
              </a:lnSpc>
              <a:spcBef>
                <a:spcPts val="0"/>
              </a:spcBef>
              <a:spcAft>
                <a:spcPts val="0"/>
              </a:spcAft>
              <a:buSzPts val="1620"/>
              <a:buChar char="●"/>
            </a:pPr>
            <a:r>
              <a:rPr lang="en" sz="1620"/>
              <a:t>See &amp; Juliet on Broadway</a:t>
            </a:r>
            <a:endParaRPr sz="1620"/>
          </a:p>
          <a:p>
            <a:pPr indent="0" lvl="0" marL="457200" rtl="0" algn="l">
              <a:lnSpc>
                <a:spcPct val="95000"/>
              </a:lnSpc>
              <a:spcBef>
                <a:spcPts val="1200"/>
              </a:spcBef>
              <a:spcAft>
                <a:spcPts val="1200"/>
              </a:spcAft>
              <a:buSzPts val="770"/>
              <a:buNone/>
            </a:pPr>
            <a:r>
              <a:t/>
            </a:r>
            <a:endParaRPr sz="1120"/>
          </a:p>
        </p:txBody>
      </p:sp>
      <p:pic>
        <p:nvPicPr>
          <p:cNvPr id="203" name="Google Shape;203;p10"/>
          <p:cNvPicPr preferRelativeResize="0"/>
          <p:nvPr/>
        </p:nvPicPr>
        <p:blipFill rotWithShape="1">
          <a:blip r:embed="rId3">
            <a:alphaModFix/>
          </a:blip>
          <a:srcRect b="0" l="0" r="0" t="0"/>
          <a:stretch/>
        </p:blipFill>
        <p:spPr>
          <a:xfrm>
            <a:off x="378349" y="1432825"/>
            <a:ext cx="4605125" cy="3402076"/>
          </a:xfrm>
          <a:prstGeom prst="rect">
            <a:avLst/>
          </a:prstGeom>
          <a:noFill/>
          <a:ln>
            <a:noFill/>
          </a:ln>
        </p:spPr>
      </p:pic>
      <p:pic>
        <p:nvPicPr>
          <p:cNvPr id="204" name="Google Shape;204;p10"/>
          <p:cNvPicPr preferRelativeResize="0"/>
          <p:nvPr/>
        </p:nvPicPr>
        <p:blipFill rotWithShape="1">
          <a:blip r:embed="rId4">
            <a:alphaModFix/>
          </a:blip>
          <a:srcRect b="0" l="0" r="0" t="0"/>
          <a:stretch/>
        </p:blipFill>
        <p:spPr>
          <a:xfrm rot="223892">
            <a:off x="5410175" y="689875"/>
            <a:ext cx="3855721" cy="2483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08" name="Shape 208"/>
        <p:cNvGrpSpPr/>
        <p:nvPr/>
      </p:nvGrpSpPr>
      <p:grpSpPr>
        <a:xfrm>
          <a:off x="0" y="0"/>
          <a:ext cx="0" cy="0"/>
          <a:chOff x="0" y="0"/>
          <a:chExt cx="0" cy="0"/>
        </a:xfrm>
      </p:grpSpPr>
      <p:sp>
        <p:nvSpPr>
          <p:cNvPr id="209" name="Google Shape;209;p11"/>
          <p:cNvSpPr txBox="1"/>
          <p:nvPr>
            <p:ph idx="4294967295" type="body"/>
          </p:nvPr>
        </p:nvSpPr>
        <p:spPr>
          <a:xfrm>
            <a:off x="403875" y="169675"/>
            <a:ext cx="5475600" cy="1274400"/>
          </a:xfrm>
          <a:prstGeom prst="rect">
            <a:avLst/>
          </a:prstGeom>
          <a:noFill/>
          <a:ln>
            <a:noFill/>
          </a:ln>
        </p:spPr>
        <p:txBody>
          <a:bodyPr anchorCtr="0" anchor="t" bIns="91425" lIns="91425" spcFirstLastPara="1" rIns="91425" wrap="square" tIns="91425">
            <a:normAutofit fontScale="70000" lnSpcReduction="20000"/>
          </a:bodyPr>
          <a:lstStyle/>
          <a:p>
            <a:pPr indent="-308610" lvl="0" marL="457200" rtl="0" algn="l">
              <a:lnSpc>
                <a:spcPct val="115000"/>
              </a:lnSpc>
              <a:spcBef>
                <a:spcPts val="0"/>
              </a:spcBef>
              <a:spcAft>
                <a:spcPts val="0"/>
              </a:spcAft>
              <a:buSzPct val="100000"/>
              <a:buChar char="●"/>
            </a:pPr>
            <a:r>
              <a:rPr lang="en"/>
              <a:t>Visit Carnegie Hall</a:t>
            </a:r>
            <a:endParaRPr/>
          </a:p>
          <a:p>
            <a:pPr indent="-308610" lvl="0" marL="457200" rtl="0" algn="l">
              <a:lnSpc>
                <a:spcPct val="115000"/>
              </a:lnSpc>
              <a:spcBef>
                <a:spcPts val="0"/>
              </a:spcBef>
              <a:spcAft>
                <a:spcPts val="0"/>
              </a:spcAft>
              <a:buSzPct val="100000"/>
              <a:buChar char="●"/>
            </a:pPr>
            <a:r>
              <a:rPr lang="en"/>
              <a:t>Walk across the Brooklyn Bridge</a:t>
            </a:r>
            <a:endParaRPr/>
          </a:p>
          <a:p>
            <a:pPr indent="-308610" lvl="0" marL="457200" rtl="0" algn="l">
              <a:lnSpc>
                <a:spcPct val="115000"/>
              </a:lnSpc>
              <a:spcBef>
                <a:spcPts val="0"/>
              </a:spcBef>
              <a:spcAft>
                <a:spcPts val="0"/>
              </a:spcAft>
              <a:buSzPct val="100000"/>
              <a:buChar char="●"/>
            </a:pPr>
            <a:r>
              <a:rPr lang="en"/>
              <a:t>Visit the Pratt Institute</a:t>
            </a:r>
            <a:endParaRPr/>
          </a:p>
          <a:p>
            <a:pPr indent="-308610" lvl="0" marL="457200" rtl="0" algn="l">
              <a:lnSpc>
                <a:spcPct val="115000"/>
              </a:lnSpc>
              <a:spcBef>
                <a:spcPts val="0"/>
              </a:spcBef>
              <a:spcAft>
                <a:spcPts val="0"/>
              </a:spcAft>
              <a:buSzPct val="100000"/>
              <a:buChar char="●"/>
            </a:pPr>
            <a:r>
              <a:rPr lang="en"/>
              <a:t>Enjoy a performance of Life of Pi on Broadway</a:t>
            </a:r>
            <a:endParaRPr/>
          </a:p>
          <a:p>
            <a:pPr indent="457200" lvl="0" marL="914400" rtl="0" algn="l">
              <a:lnSpc>
                <a:spcPct val="115000"/>
              </a:lnSpc>
              <a:spcBef>
                <a:spcPts val="1200"/>
              </a:spcBef>
              <a:spcAft>
                <a:spcPts val="1200"/>
              </a:spcAft>
              <a:buSzPct val="117647"/>
              <a:buNone/>
            </a:pPr>
            <a:r>
              <a:t/>
            </a:r>
            <a:endParaRPr b="1" i="1"/>
          </a:p>
        </p:txBody>
      </p:sp>
      <p:pic>
        <p:nvPicPr>
          <p:cNvPr id="210" name="Google Shape;210;p11"/>
          <p:cNvPicPr preferRelativeResize="0"/>
          <p:nvPr/>
        </p:nvPicPr>
        <p:blipFill rotWithShape="1">
          <a:blip r:embed="rId3">
            <a:alphaModFix/>
          </a:blip>
          <a:srcRect b="0" l="0" r="0" t="0"/>
          <a:stretch/>
        </p:blipFill>
        <p:spPr>
          <a:xfrm>
            <a:off x="403875" y="1444075"/>
            <a:ext cx="4826225" cy="3216698"/>
          </a:xfrm>
          <a:prstGeom prst="rect">
            <a:avLst/>
          </a:prstGeom>
          <a:noFill/>
          <a:ln>
            <a:noFill/>
          </a:ln>
        </p:spPr>
      </p:pic>
      <p:pic>
        <p:nvPicPr>
          <p:cNvPr id="211" name="Google Shape;211;p11"/>
          <p:cNvPicPr preferRelativeResize="0"/>
          <p:nvPr/>
        </p:nvPicPr>
        <p:blipFill rotWithShape="1">
          <a:blip r:embed="rId4">
            <a:alphaModFix/>
          </a:blip>
          <a:srcRect b="0" l="0" r="0" t="0"/>
          <a:stretch/>
        </p:blipFill>
        <p:spPr>
          <a:xfrm>
            <a:off x="5531100" y="348750"/>
            <a:ext cx="3480972" cy="32155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15" name="Shape 215"/>
        <p:cNvGrpSpPr/>
        <p:nvPr/>
      </p:nvGrpSpPr>
      <p:grpSpPr>
        <a:xfrm>
          <a:off x="0" y="0"/>
          <a:ext cx="0" cy="0"/>
          <a:chOff x="0" y="0"/>
          <a:chExt cx="0" cy="0"/>
        </a:xfrm>
      </p:grpSpPr>
      <p:sp>
        <p:nvSpPr>
          <p:cNvPr id="216" name="Google Shape;216;p12"/>
          <p:cNvSpPr txBox="1"/>
          <p:nvPr>
            <p:ph idx="4294967295" type="body"/>
          </p:nvPr>
        </p:nvSpPr>
        <p:spPr>
          <a:xfrm>
            <a:off x="152400" y="474475"/>
            <a:ext cx="5475600" cy="1274400"/>
          </a:xfrm>
          <a:prstGeom prst="rect">
            <a:avLst/>
          </a:prstGeom>
          <a:noFill/>
          <a:ln>
            <a:noFill/>
          </a:ln>
        </p:spPr>
        <p:txBody>
          <a:bodyPr anchorCtr="0" anchor="t" bIns="91425" lIns="91425" spcFirstLastPara="1" rIns="91425" wrap="square" tIns="91425">
            <a:noAutofit/>
          </a:bodyPr>
          <a:lstStyle/>
          <a:p>
            <a:pPr indent="-323215" lvl="0" marL="457200" rtl="0" algn="l">
              <a:lnSpc>
                <a:spcPct val="95000"/>
              </a:lnSpc>
              <a:spcBef>
                <a:spcPts val="0"/>
              </a:spcBef>
              <a:spcAft>
                <a:spcPts val="0"/>
              </a:spcAft>
              <a:buSzPts val="1490"/>
              <a:buChar char="●"/>
            </a:pPr>
            <a:r>
              <a:rPr lang="en" sz="1490"/>
              <a:t>Visit the Metropolitan Museum of Art</a:t>
            </a:r>
            <a:endParaRPr sz="1490"/>
          </a:p>
          <a:p>
            <a:pPr indent="-323215" lvl="0" marL="457200" rtl="0" algn="l">
              <a:lnSpc>
                <a:spcPct val="95000"/>
              </a:lnSpc>
              <a:spcBef>
                <a:spcPts val="0"/>
              </a:spcBef>
              <a:spcAft>
                <a:spcPts val="0"/>
              </a:spcAft>
              <a:buSzPts val="1490"/>
              <a:buChar char="●"/>
            </a:pPr>
            <a:r>
              <a:rPr lang="en" sz="1490"/>
              <a:t>Visit the The Julliard School </a:t>
            </a:r>
            <a:endParaRPr sz="1490"/>
          </a:p>
          <a:p>
            <a:pPr indent="-323215" lvl="0" marL="457200" rtl="0" algn="l">
              <a:lnSpc>
                <a:spcPct val="95000"/>
              </a:lnSpc>
              <a:spcBef>
                <a:spcPts val="0"/>
              </a:spcBef>
              <a:spcAft>
                <a:spcPts val="0"/>
              </a:spcAft>
              <a:buSzPts val="1490"/>
              <a:buChar char="●"/>
            </a:pPr>
            <a:r>
              <a:rPr lang="en" sz="1490"/>
              <a:t>Explore the Museum of Modern Art</a:t>
            </a:r>
            <a:endParaRPr sz="1490"/>
          </a:p>
          <a:p>
            <a:pPr indent="-323215" lvl="0" marL="457200" rtl="0" algn="l">
              <a:lnSpc>
                <a:spcPct val="95000"/>
              </a:lnSpc>
              <a:spcBef>
                <a:spcPts val="0"/>
              </a:spcBef>
              <a:spcAft>
                <a:spcPts val="0"/>
              </a:spcAft>
              <a:buSzPts val="1490"/>
              <a:buChar char="●"/>
            </a:pPr>
            <a:r>
              <a:rPr lang="en" sz="1490"/>
              <a:t>Enjoy Dinner at Ellen’s Stardust Diner</a:t>
            </a:r>
            <a:endParaRPr sz="1490"/>
          </a:p>
          <a:p>
            <a:pPr indent="-323215" lvl="0" marL="457200" rtl="0" algn="l">
              <a:lnSpc>
                <a:spcPct val="95000"/>
              </a:lnSpc>
              <a:spcBef>
                <a:spcPts val="0"/>
              </a:spcBef>
              <a:spcAft>
                <a:spcPts val="0"/>
              </a:spcAft>
              <a:buSzPts val="1490"/>
              <a:buChar char="●"/>
            </a:pPr>
            <a:r>
              <a:rPr lang="en" sz="1490"/>
              <a:t>See Mozart’s Die Zauberflote (The Magic Flute) at the Metropolitan Opera</a:t>
            </a:r>
            <a:endParaRPr sz="1490"/>
          </a:p>
          <a:p>
            <a:pPr indent="457200" lvl="0" marL="914400" rtl="0" algn="l">
              <a:lnSpc>
                <a:spcPct val="95000"/>
              </a:lnSpc>
              <a:spcBef>
                <a:spcPts val="1200"/>
              </a:spcBef>
              <a:spcAft>
                <a:spcPts val="1200"/>
              </a:spcAft>
              <a:buSzPts val="605"/>
              <a:buNone/>
            </a:pPr>
            <a:r>
              <a:t/>
            </a:r>
            <a:endParaRPr b="1" i="1" sz="989"/>
          </a:p>
        </p:txBody>
      </p:sp>
      <p:pic>
        <p:nvPicPr>
          <p:cNvPr id="217" name="Google Shape;217;p12"/>
          <p:cNvPicPr preferRelativeResize="0"/>
          <p:nvPr/>
        </p:nvPicPr>
        <p:blipFill rotWithShape="1">
          <a:blip r:embed="rId3">
            <a:alphaModFix/>
          </a:blip>
          <a:srcRect b="0" l="0" r="0" t="0"/>
          <a:stretch/>
        </p:blipFill>
        <p:spPr>
          <a:xfrm>
            <a:off x="152400" y="2205975"/>
            <a:ext cx="5657850" cy="2428875"/>
          </a:xfrm>
          <a:prstGeom prst="rect">
            <a:avLst/>
          </a:prstGeom>
          <a:noFill/>
          <a:ln>
            <a:noFill/>
          </a:ln>
        </p:spPr>
      </p:pic>
      <p:pic>
        <p:nvPicPr>
          <p:cNvPr id="218" name="Google Shape;218;p12"/>
          <p:cNvPicPr preferRelativeResize="0"/>
          <p:nvPr/>
        </p:nvPicPr>
        <p:blipFill rotWithShape="1">
          <a:blip r:embed="rId4">
            <a:alphaModFix/>
          </a:blip>
          <a:srcRect b="0" l="0" r="0" t="0"/>
          <a:stretch/>
        </p:blipFill>
        <p:spPr>
          <a:xfrm>
            <a:off x="5962650" y="381000"/>
            <a:ext cx="3028950" cy="4527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3"/>
          <p:cNvSpPr txBox="1"/>
          <p:nvPr>
            <p:ph type="title"/>
          </p:nvPr>
        </p:nvSpPr>
        <p:spPr>
          <a:xfrm>
            <a:off x="944700" y="454400"/>
            <a:ext cx="7254600" cy="755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lang="en" sz="3400"/>
              <a:t>How to Register</a:t>
            </a:r>
            <a:endParaRPr sz="3400"/>
          </a:p>
        </p:txBody>
      </p:sp>
      <p:sp>
        <p:nvSpPr>
          <p:cNvPr id="224" name="Google Shape;224;p13"/>
          <p:cNvSpPr txBox="1"/>
          <p:nvPr>
            <p:ph idx="1" type="body"/>
          </p:nvPr>
        </p:nvSpPr>
        <p:spPr>
          <a:xfrm>
            <a:off x="4572000" y="1238400"/>
            <a:ext cx="4022100" cy="1860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200"/>
              </a:spcBef>
              <a:spcAft>
                <a:spcPts val="0"/>
              </a:spcAft>
              <a:buSzPts val="523"/>
              <a:buNone/>
            </a:pPr>
            <a:r>
              <a:rPr lang="en">
                <a:solidFill>
                  <a:srgbClr val="000000"/>
                </a:solidFill>
              </a:rPr>
              <a:t>Visit </a:t>
            </a:r>
            <a:r>
              <a:rPr lang="en" u="sng">
                <a:solidFill>
                  <a:srgbClr val="0277BD"/>
                </a:solidFill>
                <a:hlinkClick r:id="rId3">
                  <a:extLst>
                    <a:ext uri="{A12FA001-AC4F-418D-AE19-62706E023703}">
                      <ahyp:hlinkClr val="tx"/>
                    </a:ext>
                  </a:extLst>
                </a:hlinkClick>
              </a:rPr>
              <a:t>www.grandclassroom.com</a:t>
            </a:r>
            <a:r>
              <a:rPr lang="en">
                <a:solidFill>
                  <a:srgbClr val="000000"/>
                </a:solidFill>
              </a:rPr>
              <a:t> and search for your trip by entering  your school name and state. </a:t>
            </a:r>
            <a:endParaRPr>
              <a:solidFill>
                <a:srgbClr val="000000"/>
              </a:solidFill>
            </a:endParaRPr>
          </a:p>
          <a:p>
            <a:pPr indent="0" lvl="0" marL="457200" rtl="0" algn="l">
              <a:lnSpc>
                <a:spcPct val="90000"/>
              </a:lnSpc>
              <a:spcBef>
                <a:spcPts val="1200"/>
              </a:spcBef>
              <a:spcAft>
                <a:spcPts val="0"/>
              </a:spcAft>
              <a:buSzPts val="523"/>
              <a:buNone/>
            </a:pPr>
            <a:r>
              <a:rPr lang="en">
                <a:solidFill>
                  <a:srgbClr val="000000"/>
                </a:solidFill>
              </a:rPr>
              <a:t>$2,300 per student </a:t>
            </a:r>
            <a:endParaRPr>
              <a:solidFill>
                <a:srgbClr val="000000"/>
              </a:solidFill>
            </a:endParaRPr>
          </a:p>
          <a:p>
            <a:pPr indent="0" lvl="0" marL="457200" rtl="0" algn="l">
              <a:lnSpc>
                <a:spcPct val="105000"/>
              </a:lnSpc>
              <a:spcBef>
                <a:spcPts val="1200"/>
              </a:spcBef>
              <a:spcAft>
                <a:spcPts val="0"/>
              </a:spcAft>
              <a:buSzPts val="523"/>
              <a:buNone/>
            </a:pPr>
            <a:r>
              <a:rPr lang="en">
                <a:solidFill>
                  <a:srgbClr val="000000"/>
                </a:solidFill>
              </a:rPr>
              <a:t>$150 deposit due at registration</a:t>
            </a:r>
            <a:endParaRPr>
              <a:solidFill>
                <a:srgbClr val="000000"/>
              </a:solidFill>
            </a:endParaRPr>
          </a:p>
          <a:p>
            <a:pPr indent="0" lvl="0" marL="0" rtl="0" algn="l">
              <a:lnSpc>
                <a:spcPct val="105000"/>
              </a:lnSpc>
              <a:spcBef>
                <a:spcPts val="1200"/>
              </a:spcBef>
              <a:spcAft>
                <a:spcPts val="1200"/>
              </a:spcAft>
              <a:buSzPts val="523"/>
              <a:buNone/>
            </a:pPr>
            <a:r>
              <a:rPr lang="en"/>
              <a:t>Optional payment plans available at registration. </a:t>
            </a:r>
            <a:endParaRPr/>
          </a:p>
        </p:txBody>
      </p:sp>
      <p:pic>
        <p:nvPicPr>
          <p:cNvPr id="225" name="Google Shape;225;p13"/>
          <p:cNvPicPr preferRelativeResize="0"/>
          <p:nvPr/>
        </p:nvPicPr>
        <p:blipFill rotWithShape="1">
          <a:blip r:embed="rId4">
            <a:alphaModFix/>
          </a:blip>
          <a:srcRect b="5165" l="0" r="0" t="1740"/>
          <a:stretch/>
        </p:blipFill>
        <p:spPr>
          <a:xfrm>
            <a:off x="868513" y="1238400"/>
            <a:ext cx="3544900" cy="1514000"/>
          </a:xfrm>
          <a:prstGeom prst="rect">
            <a:avLst/>
          </a:prstGeom>
          <a:noFill/>
          <a:ln>
            <a:noFill/>
          </a:ln>
        </p:spPr>
      </p:pic>
      <p:pic>
        <p:nvPicPr>
          <p:cNvPr id="226" name="Google Shape;226;p13"/>
          <p:cNvPicPr preferRelativeResize="0"/>
          <p:nvPr/>
        </p:nvPicPr>
        <p:blipFill rotWithShape="1">
          <a:blip r:embed="rId5">
            <a:alphaModFix/>
          </a:blip>
          <a:srcRect b="42935" l="65900" r="13636" t="30431"/>
          <a:stretch/>
        </p:blipFill>
        <p:spPr>
          <a:xfrm>
            <a:off x="1419663" y="2903175"/>
            <a:ext cx="2442581" cy="1788326"/>
          </a:xfrm>
          <a:prstGeom prst="rect">
            <a:avLst/>
          </a:prstGeom>
          <a:noFill/>
          <a:ln>
            <a:noFill/>
          </a:ln>
        </p:spPr>
      </p:pic>
      <p:sp>
        <p:nvSpPr>
          <p:cNvPr id="227" name="Google Shape;227;p13"/>
          <p:cNvSpPr/>
          <p:nvPr/>
        </p:nvSpPr>
        <p:spPr>
          <a:xfrm>
            <a:off x="1838325" y="3771900"/>
            <a:ext cx="1704900" cy="755700"/>
          </a:xfrm>
          <a:prstGeom prst="wedgeRoundRectCallout">
            <a:avLst>
              <a:gd fmla="val 114815" name="adj1"/>
              <a:gd fmla="val 9792" name="adj2"/>
              <a:gd fmla="val 0" name="adj3"/>
            </a:avLst>
          </a:prstGeom>
          <a:no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13"/>
          <p:cNvSpPr txBox="1"/>
          <p:nvPr/>
        </p:nvSpPr>
        <p:spPr>
          <a:xfrm>
            <a:off x="4572000" y="2867187"/>
            <a:ext cx="3627300" cy="186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sng" cap="none" strike="noStrike">
                <a:solidFill>
                  <a:srgbClr val="000000"/>
                </a:solidFill>
                <a:latin typeface="Lato"/>
                <a:ea typeface="Lato"/>
                <a:cs typeface="Lato"/>
                <a:sym typeface="Lato"/>
              </a:rPr>
              <a:t>Trip Protection Options</a:t>
            </a:r>
            <a:endParaRPr b="0" i="0" sz="1200" u="sng" cap="none" strike="noStrike">
              <a:solidFill>
                <a:srgbClr val="000000"/>
              </a:solidFill>
              <a:latin typeface="Lato"/>
              <a:ea typeface="Lato"/>
              <a:cs typeface="Lato"/>
              <a:sym typeface="Lato"/>
            </a:endParaRPr>
          </a:p>
          <a:p>
            <a:pPr indent="0" lvl="0" marL="0" marR="0" rtl="0" algn="ctr">
              <a:lnSpc>
                <a:spcPct val="100000"/>
              </a:lnSpc>
              <a:spcBef>
                <a:spcPts val="1200"/>
              </a:spcBef>
              <a:spcAft>
                <a:spcPts val="0"/>
              </a:spcAft>
              <a:buClr>
                <a:srgbClr val="000000"/>
              </a:buClr>
              <a:buSzPts val="1200"/>
              <a:buFont typeface="Arial"/>
              <a:buNone/>
            </a:pPr>
            <a:r>
              <a:rPr b="0" i="0" lang="en" sz="1200" u="none" cap="none" strike="noStrike">
                <a:solidFill>
                  <a:srgbClr val="000000"/>
                </a:solidFill>
                <a:latin typeface="Lato"/>
                <a:ea typeface="Lato"/>
                <a:cs typeface="Lato"/>
                <a:sym typeface="Lato"/>
              </a:rPr>
              <a:t>Travel Refund Program Plus:  $325</a:t>
            </a:r>
            <a:endParaRPr b="0" i="0" sz="12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Lato"/>
                <a:ea typeface="Lato"/>
                <a:cs typeface="Lato"/>
                <a:sym typeface="Lato"/>
              </a:rPr>
              <a:t>(includes cancellations due to COVID 19)</a:t>
            </a:r>
            <a:endParaRPr b="0" i="0" sz="1000" u="none" cap="none" strike="noStrike">
              <a:solidFill>
                <a:srgbClr val="000000"/>
              </a:solidFill>
              <a:latin typeface="Lato"/>
              <a:ea typeface="Lato"/>
              <a:cs typeface="Lato"/>
              <a:sym typeface="Lato"/>
            </a:endParaRPr>
          </a:p>
          <a:p>
            <a:pPr indent="0" lvl="0" marL="0" marR="0" rtl="0" algn="ctr">
              <a:lnSpc>
                <a:spcPct val="100000"/>
              </a:lnSpc>
              <a:spcBef>
                <a:spcPts val="1000"/>
              </a:spcBef>
              <a:spcAft>
                <a:spcPts val="0"/>
              </a:spcAft>
              <a:buClr>
                <a:srgbClr val="000000"/>
              </a:buClr>
              <a:buSzPts val="1200"/>
              <a:buFont typeface="Arial"/>
              <a:buNone/>
            </a:pPr>
            <a:r>
              <a:rPr b="0" i="0" lang="en" sz="1200" u="none" cap="none" strike="noStrike">
                <a:solidFill>
                  <a:srgbClr val="000000"/>
                </a:solidFill>
                <a:latin typeface="Lato"/>
                <a:ea typeface="Lato"/>
                <a:cs typeface="Lato"/>
                <a:sym typeface="Lato"/>
              </a:rPr>
              <a:t>Travel Refund Program:  $185</a:t>
            </a:r>
            <a:endParaRPr b="0" i="0" sz="1200" u="none" cap="none" strike="noStrike">
              <a:solidFill>
                <a:srgbClr val="000000"/>
              </a:solidFill>
              <a:latin typeface="Lato"/>
              <a:ea typeface="Lato"/>
              <a:cs typeface="Lato"/>
              <a:sym typeface="Lato"/>
            </a:endParaRPr>
          </a:p>
          <a:p>
            <a:pPr indent="0" lvl="0" marL="0" marR="0" rtl="0" algn="ctr">
              <a:lnSpc>
                <a:spcPct val="100000"/>
              </a:lnSpc>
              <a:spcBef>
                <a:spcPts val="1200"/>
              </a:spcBef>
              <a:spcAft>
                <a:spcPts val="0"/>
              </a:spcAft>
              <a:buClr>
                <a:srgbClr val="000000"/>
              </a:buClr>
              <a:buSzPts val="1200"/>
              <a:buFont typeface="Arial"/>
              <a:buNone/>
            </a:pPr>
            <a:r>
              <a:rPr b="0" i="0" lang="en" sz="1200" u="none" cap="none" strike="noStrike">
                <a:solidFill>
                  <a:srgbClr val="000000"/>
                </a:solidFill>
                <a:latin typeface="Lato"/>
                <a:ea typeface="Lato"/>
                <a:cs typeface="Lato"/>
                <a:sym typeface="Lato"/>
              </a:rPr>
              <a:t>Limited Refund Policy: </a:t>
            </a:r>
            <a:r>
              <a:rPr b="0" i="0" lang="en" sz="1100" u="none" cap="none" strike="noStrike">
                <a:solidFill>
                  <a:srgbClr val="000000"/>
                </a:solidFill>
                <a:latin typeface="Lato"/>
                <a:ea typeface="Lato"/>
                <a:cs typeface="Lato"/>
                <a:sym typeface="Lato"/>
              </a:rPr>
              <a:t>(included)</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200"/>
              <a:buFont typeface="Arial"/>
              <a:buNone/>
            </a:pPr>
            <a:r>
              <a:rPr b="0" i="0" lang="en" sz="1200" u="none" cap="none" strike="noStrike">
                <a:solidFill>
                  <a:srgbClr val="000000"/>
                </a:solidFill>
                <a:latin typeface="Lato"/>
                <a:ea typeface="Lato"/>
                <a:cs typeface="Lato"/>
                <a:sym typeface="Lato"/>
              </a:rPr>
              <a:t>See </a:t>
            </a:r>
            <a:r>
              <a:rPr b="0" i="0" lang="en" sz="1200" u="sng" cap="none" strike="noStrike">
                <a:solidFill>
                  <a:srgbClr val="0277BD"/>
                </a:solidFill>
                <a:latin typeface="Lato"/>
                <a:ea typeface="Lato"/>
                <a:cs typeface="Lato"/>
                <a:sym typeface="Lato"/>
                <a:hlinkClick r:id="rId6">
                  <a:extLst>
                    <a:ext uri="{A12FA001-AC4F-418D-AE19-62706E023703}">
                      <ahyp:hlinkClr val="tx"/>
                    </a:ext>
                  </a:extLst>
                </a:hlinkClick>
              </a:rPr>
              <a:t>Terms and Conditions</a:t>
            </a:r>
            <a:r>
              <a:rPr b="0" i="0" lang="en" sz="1200" u="none" cap="none" strike="noStrike">
                <a:solidFill>
                  <a:srgbClr val="000000"/>
                </a:solidFill>
                <a:latin typeface="Lato"/>
                <a:ea typeface="Lato"/>
                <a:cs typeface="Lato"/>
                <a:sym typeface="Lato"/>
              </a:rPr>
              <a:t> for more information.</a:t>
            </a:r>
            <a:endParaRPr b="0" i="0" sz="1200" u="none" cap="none" strike="noStrike">
              <a:solidFill>
                <a:srgbClr val="000000"/>
              </a:solidFill>
              <a:latin typeface="Lato"/>
              <a:ea typeface="Lato"/>
              <a:cs typeface="Lato"/>
              <a:sym typeface="Lato"/>
            </a:endParaRPr>
          </a:p>
          <a:p>
            <a:pPr indent="0" lvl="0" marL="0" marR="0" rtl="0" algn="l">
              <a:lnSpc>
                <a:spcPct val="105000"/>
              </a:lnSpc>
              <a:spcBef>
                <a:spcPts val="1200"/>
              </a:spcBef>
              <a:spcAft>
                <a:spcPts val="1200"/>
              </a:spcAft>
              <a:buClr>
                <a:srgbClr val="000000"/>
              </a:buClr>
              <a:buSzPts val="1300"/>
              <a:buFont typeface="Arial"/>
              <a:buNone/>
            </a:pPr>
            <a:r>
              <a:t/>
            </a:r>
            <a:endParaRPr b="0" i="0" sz="1300" u="none" cap="none" strike="noStrike">
              <a:solidFill>
                <a:srgbClr val="000000"/>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4"/>
          <p:cNvSpPr txBox="1"/>
          <p:nvPr>
            <p:ph type="title"/>
          </p:nvPr>
        </p:nvSpPr>
        <p:spPr>
          <a:xfrm>
            <a:off x="-85775" y="0"/>
            <a:ext cx="3450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4000"/>
              <a:t>FAQs</a:t>
            </a:r>
            <a:endParaRPr sz="4000"/>
          </a:p>
        </p:txBody>
      </p:sp>
      <p:sp>
        <p:nvSpPr>
          <p:cNvPr id="234" name="Google Shape;234;p14"/>
          <p:cNvSpPr txBox="1"/>
          <p:nvPr>
            <p:ph idx="1" type="body"/>
          </p:nvPr>
        </p:nvSpPr>
        <p:spPr>
          <a:xfrm>
            <a:off x="2410100" y="635400"/>
            <a:ext cx="6321600" cy="3962700"/>
          </a:xfrm>
          <a:prstGeom prst="rect">
            <a:avLst/>
          </a:prstGeom>
          <a:noFill/>
          <a:ln>
            <a:noFill/>
          </a:ln>
        </p:spPr>
        <p:txBody>
          <a:bodyPr anchorCtr="0" anchor="t" bIns="91425" lIns="91425" spcFirstLastPara="1" rIns="91425" wrap="square" tIns="91425">
            <a:normAutofit lnSpcReduction="20000"/>
          </a:bodyPr>
          <a:lstStyle/>
          <a:p>
            <a:pPr indent="-342900" lvl="0" marL="457200" rtl="0" algn="l">
              <a:lnSpc>
                <a:spcPct val="115000"/>
              </a:lnSpc>
              <a:spcBef>
                <a:spcPts val="1000"/>
              </a:spcBef>
              <a:spcAft>
                <a:spcPts val="0"/>
              </a:spcAft>
              <a:buSzPts val="1800"/>
              <a:buChar char="➔"/>
            </a:pPr>
            <a:r>
              <a:rPr b="1" lang="en"/>
              <a:t>What does the trip cost include? </a:t>
            </a:r>
            <a:r>
              <a:rPr lang="en"/>
              <a:t>It is an all-inclusive price that covers airfare, transfer bus to/from airport in NYC, tour guide, lodging, all meals while on tour, activity admissions, medical/dental coverage, and trip planning.</a:t>
            </a:r>
            <a:endParaRPr/>
          </a:p>
          <a:p>
            <a:pPr indent="-342900" lvl="0" marL="457200" rtl="0" algn="l">
              <a:lnSpc>
                <a:spcPct val="115000"/>
              </a:lnSpc>
              <a:spcBef>
                <a:spcPts val="1200"/>
              </a:spcBef>
              <a:spcAft>
                <a:spcPts val="0"/>
              </a:spcAft>
              <a:buSzPts val="1800"/>
              <a:buChar char="➔"/>
            </a:pPr>
            <a:r>
              <a:rPr b="1" lang="en"/>
              <a:t>How much spending money should I bring?</a:t>
            </a:r>
            <a:r>
              <a:rPr lang="en"/>
              <a:t> We recommend about $50-$100 for snacks and souvenirs </a:t>
            </a:r>
            <a:endParaRPr/>
          </a:p>
          <a:p>
            <a:pPr indent="-342900" lvl="0" marL="457200" rtl="0" algn="l">
              <a:lnSpc>
                <a:spcPct val="115000"/>
              </a:lnSpc>
              <a:spcBef>
                <a:spcPts val="1200"/>
              </a:spcBef>
              <a:spcAft>
                <a:spcPts val="0"/>
              </a:spcAft>
              <a:buSzPts val="1800"/>
              <a:buChar char="➔"/>
            </a:pPr>
            <a:r>
              <a:rPr b="1" lang="en"/>
              <a:t>What is the rooming situation?</a:t>
            </a:r>
            <a:r>
              <a:rPr lang="en"/>
              <a:t> Students stay 4 to a room. Teachers will assign rooms. </a:t>
            </a:r>
            <a:endParaRPr/>
          </a:p>
          <a:p>
            <a:pPr indent="-342900" lvl="0" marL="457200" rtl="0" algn="l">
              <a:lnSpc>
                <a:spcPct val="115000"/>
              </a:lnSpc>
              <a:spcBef>
                <a:spcPts val="1000"/>
              </a:spcBef>
              <a:spcAft>
                <a:spcPts val="0"/>
              </a:spcAft>
              <a:buSzPts val="1800"/>
              <a:buChar char="➔"/>
            </a:pPr>
            <a:r>
              <a:rPr b="1" lang="en"/>
              <a:t>What forms do I need to fill out?</a:t>
            </a:r>
            <a:r>
              <a:rPr lang="en"/>
              <a:t> You will be sent a medical form and a behavior contract through the Grand Classroom trip page closer to travel. This is where you will note any dietary restrictions or allergies.</a:t>
            </a:r>
            <a:endParaRPr/>
          </a:p>
        </p:txBody>
      </p:sp>
      <p:pic>
        <p:nvPicPr>
          <p:cNvPr id="235" name="Google Shape;235;p14"/>
          <p:cNvPicPr preferRelativeResize="0"/>
          <p:nvPr/>
        </p:nvPicPr>
        <p:blipFill rotWithShape="1">
          <a:blip r:embed="rId3">
            <a:alphaModFix/>
          </a:blip>
          <a:srcRect b="0" l="0" r="0" t="0"/>
          <a:stretch/>
        </p:blipFill>
        <p:spPr>
          <a:xfrm>
            <a:off x="304800" y="963775"/>
            <a:ext cx="2105299" cy="33059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5"/>
          <p:cNvSpPr txBox="1"/>
          <p:nvPr>
            <p:ph type="title"/>
          </p:nvPr>
        </p:nvSpPr>
        <p:spPr>
          <a:xfrm>
            <a:off x="382950" y="657350"/>
            <a:ext cx="8378100" cy="755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lang="en" sz="4100"/>
              <a:t>Questions?</a:t>
            </a:r>
            <a:endParaRPr sz="4100"/>
          </a:p>
        </p:txBody>
      </p:sp>
      <p:sp>
        <p:nvSpPr>
          <p:cNvPr id="241" name="Google Shape;241;p15"/>
          <p:cNvSpPr txBox="1"/>
          <p:nvPr>
            <p:ph idx="1" type="body"/>
          </p:nvPr>
        </p:nvSpPr>
        <p:spPr>
          <a:xfrm>
            <a:off x="492900" y="1546400"/>
            <a:ext cx="8158200" cy="29340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852"/>
              <a:buNone/>
            </a:pPr>
            <a:r>
              <a:rPr lang="en" sz="2122">
                <a:solidFill>
                  <a:srgbClr val="000000"/>
                </a:solidFill>
              </a:rPr>
              <a:t>Contact your Grand Classroom representative, </a:t>
            </a:r>
            <a:endParaRPr sz="2122">
              <a:solidFill>
                <a:srgbClr val="000000"/>
              </a:solidFill>
            </a:endParaRPr>
          </a:p>
          <a:p>
            <a:pPr indent="0" lvl="0" marL="0" rtl="0" algn="ctr">
              <a:lnSpc>
                <a:spcPct val="115000"/>
              </a:lnSpc>
              <a:spcBef>
                <a:spcPts val="1200"/>
              </a:spcBef>
              <a:spcAft>
                <a:spcPts val="0"/>
              </a:spcAft>
              <a:buSzPts val="852"/>
              <a:buNone/>
            </a:pPr>
            <a:r>
              <a:rPr lang="en" sz="2122">
                <a:solidFill>
                  <a:srgbClr val="000000"/>
                </a:solidFill>
              </a:rPr>
              <a:t>Emily Forrest</a:t>
            </a:r>
            <a:endParaRPr sz="2122">
              <a:solidFill>
                <a:srgbClr val="000000"/>
              </a:solidFill>
            </a:endParaRPr>
          </a:p>
          <a:p>
            <a:pPr indent="0" lvl="0" marL="0" rtl="0" algn="ctr">
              <a:lnSpc>
                <a:spcPct val="115000"/>
              </a:lnSpc>
              <a:spcBef>
                <a:spcPts val="1200"/>
              </a:spcBef>
              <a:spcAft>
                <a:spcPts val="0"/>
              </a:spcAft>
              <a:buSzPts val="852"/>
              <a:buNone/>
            </a:pPr>
            <a:r>
              <a:rPr lang="en" sz="2122">
                <a:solidFill>
                  <a:srgbClr val="000000"/>
                </a:solidFill>
              </a:rPr>
              <a:t>Email: </a:t>
            </a:r>
            <a:r>
              <a:rPr lang="en" sz="2122" u="sng">
                <a:solidFill>
                  <a:schemeClr val="hlink"/>
                </a:solidFill>
                <a:hlinkClick r:id="rId3"/>
              </a:rPr>
              <a:t>emily@grandclassroom.com</a:t>
            </a:r>
            <a:endParaRPr sz="2122">
              <a:solidFill>
                <a:srgbClr val="000000"/>
              </a:solidFill>
            </a:endParaRPr>
          </a:p>
          <a:p>
            <a:pPr indent="0" lvl="0" marL="0" rtl="0" algn="ctr">
              <a:lnSpc>
                <a:spcPct val="115000"/>
              </a:lnSpc>
              <a:spcBef>
                <a:spcPts val="1200"/>
              </a:spcBef>
              <a:spcAft>
                <a:spcPts val="0"/>
              </a:spcAft>
              <a:buSzPts val="852"/>
              <a:buNone/>
            </a:pPr>
            <a:r>
              <a:rPr lang="en" sz="2122">
                <a:solidFill>
                  <a:srgbClr val="000000"/>
                </a:solidFill>
              </a:rPr>
              <a:t>Phone: 434-975-2629</a:t>
            </a:r>
            <a:endParaRPr sz="1082">
              <a:solidFill>
                <a:srgbClr val="000000"/>
              </a:solidFill>
            </a:endParaRPr>
          </a:p>
          <a:p>
            <a:pPr indent="0" lvl="0" marL="0" rtl="0" algn="l">
              <a:lnSpc>
                <a:spcPct val="115000"/>
              </a:lnSpc>
              <a:spcBef>
                <a:spcPts val="1200"/>
              </a:spcBef>
              <a:spcAft>
                <a:spcPts val="1200"/>
              </a:spcAft>
              <a:buSzPts val="852"/>
              <a:buNone/>
            </a:pPr>
            <a:r>
              <a:t/>
            </a:r>
            <a:endParaRPr sz="23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 name="Shape 245"/>
        <p:cNvGrpSpPr/>
        <p:nvPr/>
      </p:nvGrpSpPr>
      <p:grpSpPr>
        <a:xfrm>
          <a:off x="0" y="0"/>
          <a:ext cx="0" cy="0"/>
          <a:chOff x="0" y="0"/>
          <a:chExt cx="0" cy="0"/>
        </a:xfrm>
      </p:grpSpPr>
      <p:sp>
        <p:nvSpPr>
          <p:cNvPr id="246" name="Google Shape;246;p16"/>
          <p:cNvSpPr txBox="1"/>
          <p:nvPr>
            <p:ph idx="4294967295" type="title"/>
          </p:nvPr>
        </p:nvSpPr>
        <p:spPr>
          <a:xfrm>
            <a:off x="2407450" y="4189100"/>
            <a:ext cx="6497700" cy="723900"/>
          </a:xfrm>
          <a:prstGeom prst="rect">
            <a:avLst/>
          </a:prstGeom>
          <a:noFill/>
          <a:ln>
            <a:noFill/>
          </a:ln>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3000"/>
              <a:buNone/>
            </a:pPr>
            <a:r>
              <a:rPr lang="en">
                <a:solidFill>
                  <a:schemeClr val="lt1"/>
                </a:solidFill>
                <a:latin typeface="Lato"/>
                <a:ea typeface="Lato"/>
                <a:cs typeface="Lato"/>
                <a:sym typeface="Lato"/>
              </a:rPr>
              <a:t>See you in NYC! </a:t>
            </a:r>
            <a:endParaRPr>
              <a:solidFill>
                <a:schemeClr val="l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
          <p:cNvPicPr preferRelativeResize="0"/>
          <p:nvPr/>
        </p:nvPicPr>
        <p:blipFill rotWithShape="1">
          <a:blip r:embed="rId3">
            <a:alphaModFix/>
          </a:blip>
          <a:srcRect b="0" l="0" r="0" t="0"/>
          <a:stretch/>
        </p:blipFill>
        <p:spPr>
          <a:xfrm>
            <a:off x="1757075" y="1011475"/>
            <a:ext cx="5629838" cy="3753225"/>
          </a:xfrm>
          <a:prstGeom prst="rect">
            <a:avLst/>
          </a:prstGeom>
          <a:noFill/>
          <a:ln>
            <a:noFill/>
          </a:ln>
        </p:spPr>
      </p:pic>
      <p:sp>
        <p:nvSpPr>
          <p:cNvPr id="147" name="Google Shape;147;p2"/>
          <p:cNvSpPr txBox="1"/>
          <p:nvPr>
            <p:ph type="title"/>
          </p:nvPr>
        </p:nvSpPr>
        <p:spPr>
          <a:xfrm>
            <a:off x="432475" y="690600"/>
            <a:ext cx="8378100" cy="755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b="0" lang="en" sz="3200">
                <a:latin typeface="Lato Black"/>
                <a:ea typeface="Lato Black"/>
                <a:cs typeface="Lato Black"/>
                <a:sym typeface="Lato Black"/>
              </a:rPr>
              <a:t>Who is...</a:t>
            </a:r>
            <a:endParaRPr sz="32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3"/>
          <p:cNvPicPr preferRelativeResize="0"/>
          <p:nvPr/>
        </p:nvPicPr>
        <p:blipFill rotWithShape="1">
          <a:blip r:embed="rId3">
            <a:alphaModFix/>
          </a:blip>
          <a:srcRect b="5571" l="0" r="0" t="5562"/>
          <a:stretch/>
        </p:blipFill>
        <p:spPr>
          <a:xfrm rot="600001">
            <a:off x="336386" y="308222"/>
            <a:ext cx="2716381" cy="1810481"/>
          </a:xfrm>
          <a:prstGeom prst="rect">
            <a:avLst/>
          </a:prstGeom>
          <a:noFill/>
          <a:ln>
            <a:noFill/>
          </a:ln>
        </p:spPr>
      </p:pic>
      <p:pic>
        <p:nvPicPr>
          <p:cNvPr id="153" name="Google Shape;153;p3"/>
          <p:cNvPicPr preferRelativeResize="0"/>
          <p:nvPr/>
        </p:nvPicPr>
        <p:blipFill rotWithShape="1">
          <a:blip r:embed="rId4">
            <a:alphaModFix/>
          </a:blip>
          <a:srcRect b="3287" l="0" r="0" t="3297"/>
          <a:stretch/>
        </p:blipFill>
        <p:spPr>
          <a:xfrm rot="-990733">
            <a:off x="493725" y="2730965"/>
            <a:ext cx="2669274" cy="1781668"/>
          </a:xfrm>
          <a:prstGeom prst="rect">
            <a:avLst/>
          </a:prstGeom>
          <a:noFill/>
          <a:ln>
            <a:noFill/>
          </a:ln>
        </p:spPr>
      </p:pic>
      <p:sp>
        <p:nvSpPr>
          <p:cNvPr id="154" name="Google Shape;154;p3"/>
          <p:cNvSpPr txBox="1"/>
          <p:nvPr>
            <p:ph idx="4294967295" type="body"/>
          </p:nvPr>
        </p:nvSpPr>
        <p:spPr>
          <a:xfrm>
            <a:off x="3437975" y="2245500"/>
            <a:ext cx="5056200" cy="1812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SzPts val="1800"/>
              <a:buNone/>
            </a:pPr>
            <a:r>
              <a:rPr lang="en" sz="1500"/>
              <a:t>Grand Classroom began with trips to our National Parks in 2002 and has grown to include historic U.S. cities and international destinations. Our programs span from Washington, D.C. and New York to the Grand Canyon, Yellowstone, Florida, Puerto Rico, the Pacific Northwest, Galapagos, Belize, Iceland, Costa Rica, and more!</a:t>
            </a:r>
            <a:endParaRPr sz="1500"/>
          </a:p>
        </p:txBody>
      </p:sp>
      <p:sp>
        <p:nvSpPr>
          <p:cNvPr id="155" name="Google Shape;155;p3"/>
          <p:cNvSpPr txBox="1"/>
          <p:nvPr>
            <p:ph idx="4294967295" type="body"/>
          </p:nvPr>
        </p:nvSpPr>
        <p:spPr>
          <a:xfrm>
            <a:off x="3295100" y="1140450"/>
            <a:ext cx="5258400" cy="1059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SzPts val="1800"/>
              <a:buNone/>
            </a:pPr>
            <a:r>
              <a:rPr b="1" lang="en"/>
              <a:t>Grand Classroom is a student travel company that specializes in taking young people on educational trips around the world. </a:t>
            </a:r>
            <a:endParaRPr b="1" sz="1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59" name="Shape 159"/>
        <p:cNvGrpSpPr/>
        <p:nvPr/>
      </p:nvGrpSpPr>
      <p:grpSpPr>
        <a:xfrm>
          <a:off x="0" y="0"/>
          <a:ext cx="0" cy="0"/>
          <a:chOff x="0" y="0"/>
          <a:chExt cx="0" cy="0"/>
        </a:xfrm>
      </p:grpSpPr>
      <p:sp>
        <p:nvSpPr>
          <p:cNvPr id="160" name="Google Shape;160;p4"/>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2"/>
              </a:buClr>
              <a:buSzPct val="36666"/>
              <a:buFont typeface="Arial"/>
              <a:buNone/>
            </a:pPr>
            <a:r>
              <a:rPr lang="en"/>
              <a:t>Benefits of Student Travel</a:t>
            </a:r>
            <a:endParaRPr/>
          </a:p>
        </p:txBody>
      </p:sp>
      <p:sp>
        <p:nvSpPr>
          <p:cNvPr id="161" name="Google Shape;161;p4"/>
          <p:cNvSpPr txBox="1"/>
          <p:nvPr>
            <p:ph idx="1" type="body"/>
          </p:nvPr>
        </p:nvSpPr>
        <p:spPr>
          <a:xfrm>
            <a:off x="4249904" y="1389475"/>
            <a:ext cx="4381200" cy="3002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2"/>
              </a:buClr>
              <a:buSzPts val="1100"/>
              <a:buFont typeface="Arial"/>
              <a:buNone/>
            </a:pPr>
            <a:r>
              <a:rPr lang="en"/>
              <a:t>*Builds confidence and independence</a:t>
            </a:r>
            <a:endParaRPr/>
          </a:p>
          <a:p>
            <a:pPr indent="0" lvl="0" marL="0" rtl="0" algn="l">
              <a:lnSpc>
                <a:spcPct val="115000"/>
              </a:lnSpc>
              <a:spcBef>
                <a:spcPts val="1200"/>
              </a:spcBef>
              <a:spcAft>
                <a:spcPts val="0"/>
              </a:spcAft>
              <a:buClr>
                <a:schemeClr val="dk2"/>
              </a:buClr>
              <a:buSzPts val="1100"/>
              <a:buFont typeface="Arial"/>
              <a:buNone/>
            </a:pPr>
            <a:r>
              <a:rPr lang="en"/>
              <a:t>*Encourages leadership and team building</a:t>
            </a:r>
            <a:endParaRPr/>
          </a:p>
          <a:p>
            <a:pPr indent="0" lvl="0" marL="0" rtl="0" algn="l">
              <a:lnSpc>
                <a:spcPct val="115000"/>
              </a:lnSpc>
              <a:spcBef>
                <a:spcPts val="1200"/>
              </a:spcBef>
              <a:spcAft>
                <a:spcPts val="0"/>
              </a:spcAft>
              <a:buClr>
                <a:schemeClr val="dk2"/>
              </a:buClr>
              <a:buSzPts val="1100"/>
              <a:buFont typeface="Arial"/>
              <a:buNone/>
            </a:pPr>
            <a:r>
              <a:rPr lang="en"/>
              <a:t>*Harvests friendships</a:t>
            </a:r>
            <a:endParaRPr/>
          </a:p>
          <a:p>
            <a:pPr indent="0" lvl="0" marL="0" rtl="0" algn="l">
              <a:lnSpc>
                <a:spcPct val="115000"/>
              </a:lnSpc>
              <a:spcBef>
                <a:spcPts val="1200"/>
              </a:spcBef>
              <a:spcAft>
                <a:spcPts val="0"/>
              </a:spcAft>
              <a:buClr>
                <a:schemeClr val="dk2"/>
              </a:buClr>
              <a:buSzPts val="1100"/>
              <a:buFont typeface="Arial"/>
              <a:buNone/>
            </a:pPr>
            <a:r>
              <a:rPr lang="en"/>
              <a:t>*Provides education outside the classroom</a:t>
            </a:r>
            <a:endParaRPr/>
          </a:p>
          <a:p>
            <a:pPr indent="0" lvl="0" marL="0" rtl="0" algn="l">
              <a:lnSpc>
                <a:spcPct val="115000"/>
              </a:lnSpc>
              <a:spcBef>
                <a:spcPts val="1200"/>
              </a:spcBef>
              <a:spcAft>
                <a:spcPts val="1200"/>
              </a:spcAft>
              <a:buClr>
                <a:schemeClr val="dk2"/>
              </a:buClr>
              <a:buSzPts val="1100"/>
              <a:buFont typeface="Arial"/>
              <a:buNone/>
            </a:pPr>
            <a:r>
              <a:rPr lang="en"/>
              <a:t>*Provides adventure</a:t>
            </a:r>
            <a:endParaRPr/>
          </a:p>
        </p:txBody>
      </p:sp>
      <p:pic>
        <p:nvPicPr>
          <p:cNvPr id="162" name="Google Shape;162;p4"/>
          <p:cNvPicPr preferRelativeResize="0"/>
          <p:nvPr/>
        </p:nvPicPr>
        <p:blipFill rotWithShape="1">
          <a:blip r:embed="rId3">
            <a:alphaModFix/>
          </a:blip>
          <a:srcRect b="0" l="0" r="0" t="0"/>
          <a:stretch/>
        </p:blipFill>
        <p:spPr>
          <a:xfrm rot="-756157">
            <a:off x="509815" y="1419945"/>
            <a:ext cx="3496146" cy="26221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66" name="Shape 166"/>
        <p:cNvGrpSpPr/>
        <p:nvPr/>
      </p:nvGrpSpPr>
      <p:grpSpPr>
        <a:xfrm>
          <a:off x="0" y="0"/>
          <a:ext cx="0" cy="0"/>
          <a:chOff x="0" y="0"/>
          <a:chExt cx="0" cy="0"/>
        </a:xfrm>
      </p:grpSpPr>
      <p:sp>
        <p:nvSpPr>
          <p:cNvPr id="167" name="Google Shape;167;p5"/>
          <p:cNvSpPr txBox="1"/>
          <p:nvPr>
            <p:ph type="title"/>
          </p:nvPr>
        </p:nvSpPr>
        <p:spPr>
          <a:xfrm>
            <a:off x="2400250" y="575950"/>
            <a:ext cx="6526500" cy="635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Safety is our main concern...</a:t>
            </a:r>
            <a:endParaRPr/>
          </a:p>
        </p:txBody>
      </p:sp>
      <p:sp>
        <p:nvSpPr>
          <p:cNvPr id="168" name="Google Shape;168;p5"/>
          <p:cNvSpPr txBox="1"/>
          <p:nvPr>
            <p:ph idx="1" type="body"/>
          </p:nvPr>
        </p:nvSpPr>
        <p:spPr>
          <a:xfrm>
            <a:off x="2822412" y="1607201"/>
            <a:ext cx="6321600" cy="3002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*24 Hour Grand Classroom guides</a:t>
            </a:r>
            <a:endParaRPr/>
          </a:p>
          <a:p>
            <a:pPr indent="0" lvl="0" marL="0" rtl="0" algn="l">
              <a:lnSpc>
                <a:spcPct val="115000"/>
              </a:lnSpc>
              <a:spcBef>
                <a:spcPts val="1200"/>
              </a:spcBef>
              <a:spcAft>
                <a:spcPts val="0"/>
              </a:spcAft>
              <a:buSzPts val="1800"/>
              <a:buNone/>
            </a:pPr>
            <a:r>
              <a:rPr lang="en"/>
              <a:t>*24 hour emergency contact number</a:t>
            </a:r>
            <a:endParaRPr/>
          </a:p>
          <a:p>
            <a:pPr indent="0" lvl="0" marL="0" rtl="0" algn="l">
              <a:lnSpc>
                <a:spcPct val="115000"/>
              </a:lnSpc>
              <a:spcBef>
                <a:spcPts val="1200"/>
              </a:spcBef>
              <a:spcAft>
                <a:spcPts val="0"/>
              </a:spcAft>
              <a:buSzPts val="1800"/>
              <a:buNone/>
            </a:pPr>
            <a:r>
              <a:rPr lang="en"/>
              <a:t>*On-call nurse practitioner </a:t>
            </a:r>
            <a:endParaRPr/>
          </a:p>
          <a:p>
            <a:pPr indent="0" lvl="0" marL="0" rtl="0" algn="l">
              <a:lnSpc>
                <a:spcPct val="115000"/>
              </a:lnSpc>
              <a:spcBef>
                <a:spcPts val="1200"/>
              </a:spcBef>
              <a:spcAft>
                <a:spcPts val="0"/>
              </a:spcAft>
              <a:buSzPts val="1800"/>
              <a:buNone/>
            </a:pPr>
            <a:r>
              <a:rPr lang="en"/>
              <a:t>*Medical and dental insurance while on tour</a:t>
            </a:r>
            <a:endParaRPr/>
          </a:p>
          <a:p>
            <a:pPr indent="0" lvl="0" marL="0" rtl="0" algn="l">
              <a:lnSpc>
                <a:spcPct val="115000"/>
              </a:lnSpc>
              <a:spcBef>
                <a:spcPts val="1200"/>
              </a:spcBef>
              <a:spcAft>
                <a:spcPts val="0"/>
              </a:spcAft>
              <a:buSzPts val="1800"/>
              <a:buNone/>
            </a:pPr>
            <a:r>
              <a:rPr lang="en"/>
              <a:t>*Liability insurance</a:t>
            </a:r>
            <a:endParaRPr/>
          </a:p>
          <a:p>
            <a:pPr indent="0" lvl="0" marL="0" rtl="0" algn="l">
              <a:lnSpc>
                <a:spcPct val="115000"/>
              </a:lnSpc>
              <a:spcBef>
                <a:spcPts val="1200"/>
              </a:spcBef>
              <a:spcAft>
                <a:spcPts val="1200"/>
              </a:spcAft>
              <a:buSzPts val="1800"/>
              <a:buNone/>
            </a:pPr>
            <a:r>
              <a:rPr lang="en"/>
              <a:t>*Security at hotels</a:t>
            </a:r>
            <a:endParaRPr/>
          </a:p>
        </p:txBody>
      </p:sp>
      <p:pic>
        <p:nvPicPr>
          <p:cNvPr id="169" name="Google Shape;169;p5"/>
          <p:cNvPicPr preferRelativeResize="0"/>
          <p:nvPr/>
        </p:nvPicPr>
        <p:blipFill rotWithShape="1">
          <a:blip r:embed="rId3">
            <a:alphaModFix/>
          </a:blip>
          <a:srcRect b="0" l="37033" r="25539" t="0"/>
          <a:stretch/>
        </p:blipFill>
        <p:spPr>
          <a:xfrm>
            <a:off x="250875" y="658163"/>
            <a:ext cx="2149376" cy="38271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73" name="Shape 173"/>
        <p:cNvGrpSpPr/>
        <p:nvPr/>
      </p:nvGrpSpPr>
      <p:grpSpPr>
        <a:xfrm>
          <a:off x="0" y="0"/>
          <a:ext cx="0" cy="0"/>
          <a:chOff x="0" y="0"/>
          <a:chExt cx="0" cy="0"/>
        </a:xfrm>
      </p:grpSpPr>
      <p:sp>
        <p:nvSpPr>
          <p:cNvPr id="174" name="Google Shape;174;p6"/>
          <p:cNvSpPr txBox="1"/>
          <p:nvPr>
            <p:ph type="title"/>
          </p:nvPr>
        </p:nvSpPr>
        <p:spPr>
          <a:xfrm>
            <a:off x="672400" y="615900"/>
            <a:ext cx="4031700" cy="635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Student Health on Tour</a:t>
            </a:r>
            <a:endParaRPr/>
          </a:p>
        </p:txBody>
      </p:sp>
      <p:sp>
        <p:nvSpPr>
          <p:cNvPr id="175" name="Google Shape;175;p6"/>
          <p:cNvSpPr txBox="1"/>
          <p:nvPr>
            <p:ph idx="1" type="body"/>
          </p:nvPr>
        </p:nvSpPr>
        <p:spPr>
          <a:xfrm>
            <a:off x="355475" y="1378250"/>
            <a:ext cx="4797900" cy="28365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lang="en"/>
              <a:t>*Grand Classroom will take note of all medical conditions and dietary concerns before the trip</a:t>
            </a:r>
            <a:endParaRPr/>
          </a:p>
          <a:p>
            <a:pPr indent="0" lvl="0" marL="0" rtl="0" algn="l">
              <a:lnSpc>
                <a:spcPct val="115000"/>
              </a:lnSpc>
              <a:spcBef>
                <a:spcPts val="1200"/>
              </a:spcBef>
              <a:spcAft>
                <a:spcPts val="0"/>
              </a:spcAft>
              <a:buSzPts val="1800"/>
              <a:buNone/>
            </a:pPr>
            <a:r>
              <a:rPr lang="en"/>
              <a:t>*Students hold on to and administer any student medication while on tour</a:t>
            </a:r>
            <a:endParaRPr/>
          </a:p>
          <a:p>
            <a:pPr indent="0" lvl="0" marL="0" rtl="0" algn="l">
              <a:lnSpc>
                <a:spcPct val="115000"/>
              </a:lnSpc>
              <a:spcBef>
                <a:spcPts val="1200"/>
              </a:spcBef>
              <a:spcAft>
                <a:spcPts val="1200"/>
              </a:spcAft>
              <a:buSzPts val="1800"/>
              <a:buNone/>
            </a:pPr>
            <a:r>
              <a:rPr lang="en"/>
              <a:t>*Notify Grand Classroom of any food allergies and we will work directly with our vendors to accommodate. </a:t>
            </a:r>
            <a:endParaRPr/>
          </a:p>
        </p:txBody>
      </p:sp>
      <p:pic>
        <p:nvPicPr>
          <p:cNvPr id="176" name="Google Shape;176;p6"/>
          <p:cNvPicPr preferRelativeResize="0"/>
          <p:nvPr/>
        </p:nvPicPr>
        <p:blipFill rotWithShape="1">
          <a:blip r:embed="rId3">
            <a:alphaModFix/>
          </a:blip>
          <a:srcRect b="0" l="0" r="0" t="0"/>
          <a:stretch/>
        </p:blipFill>
        <p:spPr>
          <a:xfrm>
            <a:off x="5056100" y="728838"/>
            <a:ext cx="3685824" cy="36858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7"/>
          <p:cNvSpPr txBox="1"/>
          <p:nvPr>
            <p:ph type="title"/>
          </p:nvPr>
        </p:nvSpPr>
        <p:spPr>
          <a:xfrm>
            <a:off x="592550" y="715775"/>
            <a:ext cx="3341100" cy="635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All Inclusive Trip!</a:t>
            </a:r>
            <a:endParaRPr/>
          </a:p>
        </p:txBody>
      </p:sp>
      <p:sp>
        <p:nvSpPr>
          <p:cNvPr id="182" name="Google Shape;182;p7"/>
          <p:cNvSpPr txBox="1"/>
          <p:nvPr>
            <p:ph idx="1" type="body"/>
          </p:nvPr>
        </p:nvSpPr>
        <p:spPr>
          <a:xfrm>
            <a:off x="402628" y="1485900"/>
            <a:ext cx="4850700" cy="3002400"/>
          </a:xfrm>
          <a:prstGeom prst="rect">
            <a:avLst/>
          </a:prstGeom>
          <a:noFill/>
          <a:ln>
            <a:noFill/>
          </a:ln>
        </p:spPr>
        <p:txBody>
          <a:bodyPr anchorCtr="0" anchor="t" bIns="91425" lIns="91425" spcFirstLastPara="1" rIns="91425" wrap="square" tIns="91425">
            <a:normAutofit/>
          </a:bodyPr>
          <a:lstStyle/>
          <a:p>
            <a:pPr indent="0" lvl="0" marL="0" rtl="0" algn="l">
              <a:lnSpc>
                <a:spcPct val="95000"/>
              </a:lnSpc>
              <a:spcBef>
                <a:spcPts val="0"/>
              </a:spcBef>
              <a:spcAft>
                <a:spcPts val="0"/>
              </a:spcAft>
              <a:buClr>
                <a:schemeClr val="dk2"/>
              </a:buClr>
              <a:buSzPts val="605"/>
              <a:buFont typeface="Arial"/>
              <a:buNone/>
            </a:pPr>
            <a:r>
              <a:rPr lang="en" sz="1390"/>
              <a:t>Transportation and Hotels</a:t>
            </a:r>
            <a:endParaRPr sz="1390"/>
          </a:p>
          <a:p>
            <a:pPr indent="0" lvl="0" marL="0" rtl="0" algn="l">
              <a:lnSpc>
                <a:spcPct val="95000"/>
              </a:lnSpc>
              <a:spcBef>
                <a:spcPts val="1200"/>
              </a:spcBef>
              <a:spcAft>
                <a:spcPts val="0"/>
              </a:spcAft>
              <a:buClr>
                <a:schemeClr val="dk2"/>
              </a:buClr>
              <a:buSzPts val="605"/>
              <a:buFont typeface="Arial"/>
              <a:buNone/>
            </a:pPr>
            <a:r>
              <a:rPr lang="en" sz="1390"/>
              <a:t>Meals</a:t>
            </a:r>
            <a:endParaRPr sz="1390"/>
          </a:p>
          <a:p>
            <a:pPr indent="0" lvl="0" marL="0" rtl="0" algn="l">
              <a:lnSpc>
                <a:spcPct val="95000"/>
              </a:lnSpc>
              <a:spcBef>
                <a:spcPts val="1200"/>
              </a:spcBef>
              <a:spcAft>
                <a:spcPts val="0"/>
              </a:spcAft>
              <a:buClr>
                <a:schemeClr val="dk2"/>
              </a:buClr>
              <a:buSzPts val="605"/>
              <a:buFont typeface="Arial"/>
              <a:buNone/>
            </a:pPr>
            <a:r>
              <a:rPr lang="en" sz="1390"/>
              <a:t>24 Hour Guides with your group!</a:t>
            </a:r>
            <a:endParaRPr sz="1390"/>
          </a:p>
          <a:p>
            <a:pPr indent="0" lvl="0" marL="0" rtl="0" algn="l">
              <a:lnSpc>
                <a:spcPct val="95000"/>
              </a:lnSpc>
              <a:spcBef>
                <a:spcPts val="1200"/>
              </a:spcBef>
              <a:spcAft>
                <a:spcPts val="0"/>
              </a:spcAft>
              <a:buClr>
                <a:schemeClr val="dk2"/>
              </a:buClr>
              <a:buSzPts val="605"/>
              <a:buFont typeface="Arial"/>
              <a:buNone/>
            </a:pPr>
            <a:r>
              <a:rPr lang="en" sz="1390"/>
              <a:t>Educational and Adventure Activities</a:t>
            </a:r>
            <a:endParaRPr sz="1390"/>
          </a:p>
          <a:p>
            <a:pPr indent="0" lvl="0" marL="0" rtl="0" algn="l">
              <a:lnSpc>
                <a:spcPct val="95000"/>
              </a:lnSpc>
              <a:spcBef>
                <a:spcPts val="1200"/>
              </a:spcBef>
              <a:spcAft>
                <a:spcPts val="0"/>
              </a:spcAft>
              <a:buClr>
                <a:schemeClr val="dk2"/>
              </a:buClr>
              <a:buSzPts val="605"/>
              <a:buFont typeface="Arial"/>
              <a:buNone/>
            </a:pPr>
            <a:r>
              <a:rPr lang="en" sz="1390"/>
              <a:t>Medical Insurance </a:t>
            </a:r>
            <a:endParaRPr sz="1390"/>
          </a:p>
          <a:p>
            <a:pPr indent="0" lvl="0" marL="0" rtl="0" algn="l">
              <a:lnSpc>
                <a:spcPct val="95000"/>
              </a:lnSpc>
              <a:spcBef>
                <a:spcPts val="1200"/>
              </a:spcBef>
              <a:spcAft>
                <a:spcPts val="0"/>
              </a:spcAft>
              <a:buClr>
                <a:schemeClr val="dk2"/>
              </a:buClr>
              <a:buSzPts val="605"/>
              <a:buFont typeface="Arial"/>
              <a:buNone/>
            </a:pPr>
            <a:r>
              <a:rPr lang="en" sz="1390"/>
              <a:t>Entrance Fees</a:t>
            </a:r>
            <a:endParaRPr sz="1390"/>
          </a:p>
          <a:p>
            <a:pPr indent="0" lvl="0" marL="0" rtl="0" algn="l">
              <a:lnSpc>
                <a:spcPct val="95000"/>
              </a:lnSpc>
              <a:spcBef>
                <a:spcPts val="1200"/>
              </a:spcBef>
              <a:spcAft>
                <a:spcPts val="0"/>
              </a:spcAft>
              <a:buClr>
                <a:schemeClr val="dk2"/>
              </a:buClr>
              <a:buSzPts val="605"/>
              <a:buFont typeface="Arial"/>
              <a:buNone/>
            </a:pPr>
            <a:r>
              <a:rPr lang="en" sz="1390"/>
              <a:t>*The only thing you will need money for is souvenirs!*</a:t>
            </a:r>
            <a:endParaRPr sz="1390"/>
          </a:p>
          <a:p>
            <a:pPr indent="0" lvl="0" marL="0" rtl="0" algn="l">
              <a:lnSpc>
                <a:spcPct val="95000"/>
              </a:lnSpc>
              <a:spcBef>
                <a:spcPts val="1200"/>
              </a:spcBef>
              <a:spcAft>
                <a:spcPts val="1200"/>
              </a:spcAft>
              <a:buClr>
                <a:schemeClr val="dk2"/>
              </a:buClr>
              <a:buSzPts val="605"/>
              <a:buFont typeface="Arial"/>
              <a:buNone/>
            </a:pPr>
            <a:r>
              <a:t/>
            </a:r>
            <a:endParaRPr sz="1390"/>
          </a:p>
        </p:txBody>
      </p:sp>
      <p:pic>
        <p:nvPicPr>
          <p:cNvPr id="183" name="Google Shape;183;p7"/>
          <p:cNvPicPr preferRelativeResize="0"/>
          <p:nvPr/>
        </p:nvPicPr>
        <p:blipFill rotWithShape="1">
          <a:blip r:embed="rId3">
            <a:alphaModFix/>
          </a:blip>
          <a:srcRect b="0" l="0" r="0" t="0"/>
          <a:stretch/>
        </p:blipFill>
        <p:spPr>
          <a:xfrm rot="-497406">
            <a:off x="4432406" y="888408"/>
            <a:ext cx="3830937" cy="24097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8"/>
          <p:cNvSpPr/>
          <p:nvPr/>
        </p:nvSpPr>
        <p:spPr>
          <a:xfrm>
            <a:off x="949625" y="1255813"/>
            <a:ext cx="7244750" cy="2631875"/>
          </a:xfrm>
          <a:prstGeom prst="flowChartPunchedTape">
            <a:avLst/>
          </a:prstGeom>
          <a:solidFill>
            <a:srgbClr val="A2C4C9"/>
          </a:solidFill>
          <a:ln cap="flat" cmpd="sng" w="38100">
            <a:solidFill>
              <a:srgbClr val="EFEFEF"/>
            </a:solidFill>
            <a:prstDash val="solid"/>
            <a:round/>
            <a:headEnd len="sm" w="sm" type="none"/>
            <a:tailEnd len="sm" w="sm" type="none"/>
          </a:ln>
          <a:effectLst>
            <a:outerShdw blurRad="157163" rotWithShape="0" algn="bl" dir="5400000" dist="7620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8"/>
          <p:cNvSpPr txBox="1"/>
          <p:nvPr>
            <p:ph type="title"/>
          </p:nvPr>
        </p:nvSpPr>
        <p:spPr>
          <a:xfrm>
            <a:off x="2157875" y="2026950"/>
            <a:ext cx="5002200" cy="1089600"/>
          </a:xfrm>
          <a:prstGeom prst="rect">
            <a:avLst/>
          </a:prstGeom>
          <a:noFill/>
          <a:ln>
            <a:noFill/>
          </a:ln>
          <a:effectLst>
            <a:outerShdw blurRad="57150" rotWithShape="0" algn="bl" dir="5400000" dist="19050">
              <a:srgbClr val="000000">
                <a:alpha val="49803"/>
              </a:srgbClr>
            </a:outerShdw>
          </a:effectLst>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sz="5300">
                <a:solidFill>
                  <a:schemeClr val="lt1"/>
                </a:solidFill>
              </a:rPr>
              <a:t>Trip Highlights</a:t>
            </a:r>
            <a:endParaRPr sz="53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93" name="Shape 193"/>
        <p:cNvGrpSpPr/>
        <p:nvPr/>
      </p:nvGrpSpPr>
      <p:grpSpPr>
        <a:xfrm>
          <a:off x="0" y="0"/>
          <a:ext cx="0" cy="0"/>
          <a:chOff x="0" y="0"/>
          <a:chExt cx="0" cy="0"/>
        </a:xfrm>
      </p:grpSpPr>
      <p:sp>
        <p:nvSpPr>
          <p:cNvPr id="194" name="Google Shape;194;p9"/>
          <p:cNvSpPr txBox="1"/>
          <p:nvPr>
            <p:ph idx="4294967295" type="body"/>
          </p:nvPr>
        </p:nvSpPr>
        <p:spPr>
          <a:xfrm>
            <a:off x="113850" y="105375"/>
            <a:ext cx="5489400" cy="1826400"/>
          </a:xfrm>
          <a:prstGeom prst="rect">
            <a:avLst/>
          </a:prstGeom>
          <a:noFill/>
          <a:ln>
            <a:noFill/>
          </a:ln>
        </p:spPr>
        <p:txBody>
          <a:bodyPr anchorCtr="0" anchor="t" bIns="91425" lIns="91425" spcFirstLastPara="1" rIns="91425" wrap="square" tIns="91425">
            <a:noAutofit/>
          </a:bodyPr>
          <a:lstStyle/>
          <a:p>
            <a:pPr indent="-331470" lvl="0" marL="457200" rtl="0" algn="l">
              <a:lnSpc>
                <a:spcPct val="115000"/>
              </a:lnSpc>
              <a:spcBef>
                <a:spcPts val="0"/>
              </a:spcBef>
              <a:spcAft>
                <a:spcPts val="0"/>
              </a:spcAft>
              <a:buSzPts val="1620"/>
              <a:buChar char="●"/>
            </a:pPr>
            <a:r>
              <a:rPr lang="en" sz="1620"/>
              <a:t>Visit the Rose Main Reading Room and Bryant Park</a:t>
            </a:r>
            <a:endParaRPr sz="1620"/>
          </a:p>
          <a:p>
            <a:pPr indent="-331470" lvl="0" marL="457200" rtl="0" algn="l">
              <a:lnSpc>
                <a:spcPct val="115000"/>
              </a:lnSpc>
              <a:spcBef>
                <a:spcPts val="0"/>
              </a:spcBef>
              <a:spcAft>
                <a:spcPts val="0"/>
              </a:spcAft>
              <a:buSzPts val="1620"/>
              <a:buChar char="●"/>
            </a:pPr>
            <a:r>
              <a:rPr lang="en" sz="1620"/>
              <a:t>Explore Central Park on a walk to the Upper East Side</a:t>
            </a:r>
            <a:endParaRPr sz="1620"/>
          </a:p>
          <a:p>
            <a:pPr indent="-331470" lvl="0" marL="457200" rtl="0" algn="l">
              <a:lnSpc>
                <a:spcPct val="115000"/>
              </a:lnSpc>
              <a:spcBef>
                <a:spcPts val="0"/>
              </a:spcBef>
              <a:spcAft>
                <a:spcPts val="0"/>
              </a:spcAft>
              <a:buSzPts val="1620"/>
              <a:buChar char="●"/>
            </a:pPr>
            <a:r>
              <a:rPr lang="en" sz="1620"/>
              <a:t>Take the Metro to Gotham Market</a:t>
            </a:r>
            <a:endParaRPr sz="1620"/>
          </a:p>
          <a:p>
            <a:pPr indent="-331470" lvl="0" marL="457200" rtl="0" algn="l">
              <a:lnSpc>
                <a:spcPct val="115000"/>
              </a:lnSpc>
              <a:spcBef>
                <a:spcPts val="0"/>
              </a:spcBef>
              <a:spcAft>
                <a:spcPts val="0"/>
              </a:spcAft>
              <a:buSzPts val="1620"/>
              <a:buChar char="●"/>
            </a:pPr>
            <a:r>
              <a:rPr lang="en" sz="1620"/>
              <a:t>Explore Times Square</a:t>
            </a:r>
            <a:endParaRPr sz="1620"/>
          </a:p>
        </p:txBody>
      </p:sp>
      <p:pic>
        <p:nvPicPr>
          <p:cNvPr id="195" name="Google Shape;195;p9"/>
          <p:cNvPicPr preferRelativeResize="0"/>
          <p:nvPr/>
        </p:nvPicPr>
        <p:blipFill rotWithShape="1">
          <a:blip r:embed="rId3">
            <a:alphaModFix/>
          </a:blip>
          <a:srcRect b="0" l="0" r="0" t="0"/>
          <a:stretch/>
        </p:blipFill>
        <p:spPr>
          <a:xfrm rot="-223727">
            <a:off x="5673450" y="108175"/>
            <a:ext cx="3400425" cy="2266950"/>
          </a:xfrm>
          <a:prstGeom prst="rect">
            <a:avLst/>
          </a:prstGeom>
          <a:noFill/>
          <a:ln>
            <a:noFill/>
          </a:ln>
        </p:spPr>
      </p:pic>
      <p:pic>
        <p:nvPicPr>
          <p:cNvPr id="196" name="Google Shape;196;p9"/>
          <p:cNvPicPr preferRelativeResize="0"/>
          <p:nvPr/>
        </p:nvPicPr>
        <p:blipFill rotWithShape="1">
          <a:blip r:embed="rId4">
            <a:alphaModFix/>
          </a:blip>
          <a:srcRect b="0" l="0" r="0" t="0"/>
          <a:stretch/>
        </p:blipFill>
        <p:spPr>
          <a:xfrm>
            <a:off x="323850" y="1931775"/>
            <a:ext cx="3699723" cy="2906926"/>
          </a:xfrm>
          <a:prstGeom prst="rect">
            <a:avLst/>
          </a:prstGeom>
          <a:noFill/>
          <a:ln>
            <a:noFill/>
          </a:ln>
        </p:spPr>
      </p:pic>
      <p:pic>
        <p:nvPicPr>
          <p:cNvPr id="197" name="Google Shape;197;p9"/>
          <p:cNvPicPr preferRelativeResize="0"/>
          <p:nvPr/>
        </p:nvPicPr>
        <p:blipFill rotWithShape="1">
          <a:blip r:embed="rId5">
            <a:alphaModFix/>
          </a:blip>
          <a:srcRect b="0" l="0" r="0" t="0"/>
          <a:stretch/>
        </p:blipFill>
        <p:spPr>
          <a:xfrm>
            <a:off x="4473173" y="2571747"/>
            <a:ext cx="3764965" cy="235540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