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aleway"/>
      <p:regular r:id="rId18"/>
      <p:bold r:id="rId19"/>
      <p:italic r:id="rId20"/>
      <p:boldItalic r:id="rId21"/>
    </p:embeddedFont>
    <p:embeddedFont>
      <p:font typeface="La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22" Type="http://schemas.openxmlformats.org/officeDocument/2006/relationships/font" Target="fonts/Lato-regular.fntdata"/><Relationship Id="rId21" Type="http://schemas.openxmlformats.org/officeDocument/2006/relationships/font" Target="fonts/Raleway-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bold.fntdata"/><Relationship Id="rId1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f6d1fcc6c3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f6d1fcc6c3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f75961786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f75961786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f6d1fcc6c3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f6d1fcc6c3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f6d1fcc6c3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f6d1fcc6c3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f6d1fcc6c3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f6d1fcc6c3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f6d1fcc6c3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f6d1fcc6c3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f7607503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f7607503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f76075036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f76075036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f6d1fcc6c3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f6d1fcc6c3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e9383a66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e9383a66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f7596178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f7596178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9" name="Shape 59"/>
        <p:cNvGrpSpPr/>
        <p:nvPr/>
      </p:nvGrpSpPr>
      <p:grpSpPr>
        <a:xfrm>
          <a:off x="0" y="0"/>
          <a:ext cx="0" cy="0"/>
          <a:chOff x="0" y="0"/>
          <a:chExt cx="0" cy="0"/>
        </a:xfrm>
      </p:grpSpPr>
      <p:cxnSp>
        <p:nvCxnSpPr>
          <p:cNvPr id="60" name="Google Shape;60;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1" name="Google Shape;61;p1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62" name="Google Shape;62;p11"/>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63" name="Google Shape;63;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4" name="Shape 64"/>
        <p:cNvGrpSpPr/>
        <p:nvPr/>
      </p:nvGrpSpPr>
      <p:grpSpPr>
        <a:xfrm>
          <a:off x="0" y="0"/>
          <a:ext cx="0" cy="0"/>
          <a:chOff x="0" y="0"/>
          <a:chExt cx="0" cy="0"/>
        </a:xfrm>
      </p:grpSpPr>
      <p:cxnSp>
        <p:nvCxnSpPr>
          <p:cNvPr id="65" name="Google Shape;65;p12"/>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6" name="Google Shape;66;p12"/>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7" name="Google Shape;67;p12"/>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8" name="Google Shape;68;p12"/>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69" name="Google Shape;69;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1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36" name="Shape 36"/>
        <p:cNvGrpSpPr/>
        <p:nvPr/>
      </p:nvGrpSpPr>
      <p:grpSpPr>
        <a:xfrm>
          <a:off x="0" y="0"/>
          <a:ext cx="0" cy="0"/>
          <a:chOff x="0" y="0"/>
          <a:chExt cx="0" cy="0"/>
        </a:xfrm>
      </p:grpSpPr>
      <p:pic>
        <p:nvPicPr>
          <p:cNvPr id="37" name="Google Shape;37;p6"/>
          <p:cNvPicPr preferRelativeResize="0"/>
          <p:nvPr/>
        </p:nvPicPr>
        <p:blipFill rotWithShape="1">
          <a:blip r:embed="rId2">
            <a:alphaModFix amt="23000"/>
          </a:blip>
          <a:srcRect b="0" l="14708" r="14715" t="0"/>
          <a:stretch/>
        </p:blipFill>
        <p:spPr>
          <a:xfrm>
            <a:off x="0" y="0"/>
            <a:ext cx="9144000" cy="5143500"/>
          </a:xfrm>
          <a:prstGeom prst="rect">
            <a:avLst/>
          </a:prstGeom>
          <a:noFill/>
          <a:ln>
            <a:noFill/>
          </a:ln>
        </p:spPr>
      </p:pic>
      <p:sp>
        <p:nvSpPr>
          <p:cNvPr id="38" name="Google Shape;38;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9" name="Google Shape;3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bg>
      <p:bgPr>
        <a:gradFill>
          <a:gsLst>
            <a:gs pos="0">
              <a:srgbClr val="FDECDB"/>
            </a:gs>
            <a:gs pos="100000">
              <a:srgbClr val="F0A963"/>
            </a:gs>
          </a:gsLst>
          <a:lin ang="5400012" scaled="0"/>
        </a:gradFill>
      </p:bgPr>
    </p:bg>
    <p:spTree>
      <p:nvGrpSpPr>
        <p:cNvPr id="40" name="Shape 40"/>
        <p:cNvGrpSpPr/>
        <p:nvPr/>
      </p:nvGrpSpPr>
      <p:grpSpPr>
        <a:xfrm>
          <a:off x="0" y="0"/>
          <a:ext cx="0" cy="0"/>
          <a:chOff x="0" y="0"/>
          <a:chExt cx="0" cy="0"/>
        </a:xfrm>
      </p:grpSpPr>
      <p:sp>
        <p:nvSpPr>
          <p:cNvPr id="41" name="Google Shape;41;p7"/>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2" name="Google Shape;42;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p8"/>
          <p:cNvSpPr txBox="1"/>
          <p:nvPr>
            <p:ph type="title"/>
          </p:nvPr>
        </p:nvSpPr>
        <p:spPr>
          <a:xfrm>
            <a:off x="382950" y="329775"/>
            <a:ext cx="83781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5" name="Google Shape;45;p8"/>
          <p:cNvSpPr txBox="1"/>
          <p:nvPr>
            <p:ph idx="1" type="body"/>
          </p:nvPr>
        </p:nvSpPr>
        <p:spPr>
          <a:xfrm>
            <a:off x="492900" y="1413050"/>
            <a:ext cx="8158200" cy="32757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6" name="Google Shape;4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8"/>
          <p:cNvSpPr/>
          <p:nvPr/>
        </p:nvSpPr>
        <p:spPr>
          <a:xfrm>
            <a:off x="360000" y="322650"/>
            <a:ext cx="8424000" cy="4498200"/>
          </a:xfrm>
          <a:prstGeom prst="roundRect">
            <a:avLst>
              <a:gd fmla="val 16667" name="adj"/>
            </a:avLst>
          </a:prstGeom>
          <a:noFill/>
          <a:ln cap="flat" cmpd="sng" w="3810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8" name="Shape 48"/>
        <p:cNvGrpSpPr/>
        <p:nvPr/>
      </p:nvGrpSpPr>
      <p:grpSpPr>
        <a:xfrm>
          <a:off x="0" y="0"/>
          <a:ext cx="0" cy="0"/>
          <a:chOff x="0" y="0"/>
          <a:chExt cx="0" cy="0"/>
        </a:xfrm>
      </p:grpSpPr>
      <p:cxnSp>
        <p:nvCxnSpPr>
          <p:cNvPr id="49" name="Google Shape;49;p9"/>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50" name="Google Shape;50;p9"/>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51" name="Google Shape;51;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2" name="Shape 52"/>
        <p:cNvGrpSpPr/>
        <p:nvPr/>
      </p:nvGrpSpPr>
      <p:grpSpPr>
        <a:xfrm>
          <a:off x="0" y="0"/>
          <a:ext cx="0" cy="0"/>
          <a:chOff x="0" y="0"/>
          <a:chExt cx="0" cy="0"/>
        </a:xfrm>
      </p:grpSpPr>
      <p:sp>
        <p:nvSpPr>
          <p:cNvPr id="53" name="Google Shape;53;p10"/>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 name="Google Shape;54;p1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5" name="Google Shape;55;p10"/>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6" name="Google Shape;56;p10"/>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7" name="Google Shape;57;p10"/>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58" name="Google Shape;58;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mailto:emily@grandclassroom.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2.jpg"/><Relationship Id="rId5"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hyperlink" Target="http://www.grandclassroom.com" TargetMode="External"/><Relationship Id="rId6" Type="http://schemas.openxmlformats.org/officeDocument/2006/relationships/hyperlink" Target="https://grandclassroom.com/parents/terms-and-condition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4"/>
          <p:cNvSpPr txBox="1"/>
          <p:nvPr>
            <p:ph idx="4294967295" type="ctrTitle"/>
          </p:nvPr>
        </p:nvSpPr>
        <p:spPr>
          <a:xfrm>
            <a:off x="582525" y="3781500"/>
            <a:ext cx="8222100" cy="93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SzPts val="990"/>
              <a:buNone/>
            </a:pPr>
            <a:r>
              <a:rPr lang="en" sz="3420">
                <a:solidFill>
                  <a:schemeClr val="lt1"/>
                </a:solidFill>
              </a:rPr>
              <a:t>Carrollwood Day School </a:t>
            </a:r>
            <a:endParaRPr sz="3920">
              <a:solidFill>
                <a:schemeClr val="lt1"/>
              </a:solidFill>
            </a:endParaRPr>
          </a:p>
        </p:txBody>
      </p:sp>
      <p:sp>
        <p:nvSpPr>
          <p:cNvPr id="77" name="Google Shape;77;p14"/>
          <p:cNvSpPr txBox="1"/>
          <p:nvPr>
            <p:ph idx="4294967295" type="body"/>
          </p:nvPr>
        </p:nvSpPr>
        <p:spPr>
          <a:xfrm>
            <a:off x="328017" y="4226025"/>
            <a:ext cx="8388600" cy="393600"/>
          </a:xfrm>
          <a:prstGeom prst="rect">
            <a:avLst/>
          </a:prstGeom>
        </p:spPr>
        <p:txBody>
          <a:bodyPr anchorCtr="0" anchor="t" bIns="91425" lIns="91425" spcFirstLastPara="1" rIns="91425" wrap="square" tIns="91425">
            <a:noAutofit/>
          </a:bodyPr>
          <a:lstStyle/>
          <a:p>
            <a:pPr indent="0" lvl="0" marL="0" rtl="0" algn="r">
              <a:lnSpc>
                <a:spcPct val="90000"/>
              </a:lnSpc>
              <a:spcBef>
                <a:spcPts val="0"/>
              </a:spcBef>
              <a:spcAft>
                <a:spcPts val="1200"/>
              </a:spcAft>
              <a:buNone/>
            </a:pPr>
            <a:r>
              <a:rPr lang="en" sz="2320">
                <a:solidFill>
                  <a:schemeClr val="lt1"/>
                </a:solidFill>
              </a:rPr>
              <a:t>Boston</a:t>
            </a:r>
            <a:r>
              <a:rPr lang="en" sz="2320">
                <a:solidFill>
                  <a:schemeClr val="lt1"/>
                </a:solidFill>
              </a:rPr>
              <a:t> Adventure April 9-12, 2024 </a:t>
            </a:r>
            <a:r>
              <a:rPr lang="en" sz="2300">
                <a:solidFill>
                  <a:schemeClr val="lt1"/>
                </a:solidFill>
              </a:rPr>
              <a:t> </a:t>
            </a:r>
            <a:endParaRPr sz="2300">
              <a:solidFill>
                <a:schemeClr val="lt1"/>
              </a:solidFill>
            </a:endParaRPr>
          </a:p>
        </p:txBody>
      </p:sp>
      <p:cxnSp>
        <p:nvCxnSpPr>
          <p:cNvPr id="78" name="Google Shape;78;p14"/>
          <p:cNvCxnSpPr/>
          <p:nvPr/>
        </p:nvCxnSpPr>
        <p:spPr>
          <a:xfrm>
            <a:off x="696525" y="4811325"/>
            <a:ext cx="7994100" cy="0"/>
          </a:xfrm>
          <a:prstGeom prst="straightConnector1">
            <a:avLst/>
          </a:prstGeom>
          <a:noFill/>
          <a:ln cap="flat" cmpd="sng" w="28575">
            <a:solidFill>
              <a:schemeClr val="lt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p23"/>
          <p:cNvSpPr txBox="1"/>
          <p:nvPr>
            <p:ph type="title"/>
          </p:nvPr>
        </p:nvSpPr>
        <p:spPr>
          <a:xfrm>
            <a:off x="-85775" y="0"/>
            <a:ext cx="3450600" cy="63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000"/>
              <a:t>FAQs</a:t>
            </a:r>
            <a:endParaRPr sz="4000"/>
          </a:p>
        </p:txBody>
      </p:sp>
      <p:sp>
        <p:nvSpPr>
          <p:cNvPr id="145" name="Google Shape;145;p23"/>
          <p:cNvSpPr txBox="1"/>
          <p:nvPr>
            <p:ph idx="1" type="body"/>
          </p:nvPr>
        </p:nvSpPr>
        <p:spPr>
          <a:xfrm>
            <a:off x="2410100" y="635400"/>
            <a:ext cx="6321600" cy="3962700"/>
          </a:xfrm>
          <a:prstGeom prst="rect">
            <a:avLst/>
          </a:prstGeom>
        </p:spPr>
        <p:txBody>
          <a:bodyPr anchorCtr="0" anchor="t" bIns="91425" lIns="91425" spcFirstLastPara="1" rIns="91425" wrap="square" tIns="91425">
            <a:normAutofit fontScale="85000" lnSpcReduction="10000"/>
          </a:bodyPr>
          <a:lstStyle/>
          <a:p>
            <a:pPr indent="-325755" lvl="0" marL="457200" rtl="0" algn="l">
              <a:spcBef>
                <a:spcPts val="1000"/>
              </a:spcBef>
              <a:spcAft>
                <a:spcPts val="0"/>
              </a:spcAft>
              <a:buSzPct val="100000"/>
              <a:buChar char="➔"/>
            </a:pPr>
            <a:r>
              <a:rPr b="1" lang="en"/>
              <a:t>What does the trip cost include? </a:t>
            </a:r>
            <a:r>
              <a:rPr lang="en"/>
              <a:t>It is an all-inclusive price that covers airfare, motor coach, tour guides, lodging, all meals while on tour, activity admissions, medical/dental coverage, and trip planning.</a:t>
            </a:r>
            <a:endParaRPr/>
          </a:p>
          <a:p>
            <a:pPr indent="-325755" lvl="0" marL="457200" rtl="0" algn="l">
              <a:spcBef>
                <a:spcPts val="1200"/>
              </a:spcBef>
              <a:spcAft>
                <a:spcPts val="0"/>
              </a:spcAft>
              <a:buSzPct val="100000"/>
              <a:buChar char="➔"/>
            </a:pPr>
            <a:r>
              <a:rPr b="1" lang="en"/>
              <a:t>How much </a:t>
            </a:r>
            <a:r>
              <a:rPr b="1" lang="en"/>
              <a:t>spending money should I bring?</a:t>
            </a:r>
            <a:r>
              <a:rPr lang="en"/>
              <a:t> We recommend about $50-$100 for snacks and souvenirs.</a:t>
            </a:r>
            <a:endParaRPr/>
          </a:p>
          <a:p>
            <a:pPr indent="-325755" lvl="0" marL="457200" rtl="0" algn="l">
              <a:spcBef>
                <a:spcPts val="1200"/>
              </a:spcBef>
              <a:spcAft>
                <a:spcPts val="0"/>
              </a:spcAft>
              <a:buSzPct val="100000"/>
              <a:buChar char="➔"/>
            </a:pPr>
            <a:r>
              <a:rPr b="1" lang="en"/>
              <a:t>What is the rooming situation?</a:t>
            </a:r>
            <a:r>
              <a:rPr lang="en"/>
              <a:t> Students stay 3-4 to a room. Teachers will assign rooms. </a:t>
            </a:r>
            <a:endParaRPr/>
          </a:p>
          <a:p>
            <a:pPr indent="-325755" lvl="0" marL="457200" rtl="0" algn="l">
              <a:spcBef>
                <a:spcPts val="1000"/>
              </a:spcBef>
              <a:spcAft>
                <a:spcPts val="0"/>
              </a:spcAft>
              <a:buSzPct val="100000"/>
              <a:buChar char="➔"/>
            </a:pPr>
            <a:r>
              <a:rPr b="1" lang="en"/>
              <a:t>What forms do I need to fill out?</a:t>
            </a:r>
            <a:r>
              <a:rPr lang="en"/>
              <a:t> You will be sent a medical form and a behavior contract through the Grand Classroom trip page closer to travel. This is where you will note any dietary restrictions or allergies. Any additional forms required will be included in your parent pack that will be sent prior to departure. </a:t>
            </a:r>
            <a:endParaRPr/>
          </a:p>
        </p:txBody>
      </p:sp>
      <p:pic>
        <p:nvPicPr>
          <p:cNvPr id="146" name="Google Shape;146;p23"/>
          <p:cNvPicPr preferRelativeResize="0"/>
          <p:nvPr/>
        </p:nvPicPr>
        <p:blipFill>
          <a:blip r:embed="rId3">
            <a:alphaModFix/>
          </a:blip>
          <a:stretch>
            <a:fillRect/>
          </a:stretch>
        </p:blipFill>
        <p:spPr>
          <a:xfrm>
            <a:off x="304800" y="963775"/>
            <a:ext cx="2105299" cy="33059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24"/>
          <p:cNvSpPr txBox="1"/>
          <p:nvPr>
            <p:ph type="title"/>
          </p:nvPr>
        </p:nvSpPr>
        <p:spPr>
          <a:xfrm>
            <a:off x="382950" y="733550"/>
            <a:ext cx="83781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100"/>
              <a:t>Questions?</a:t>
            </a:r>
            <a:endParaRPr sz="4100"/>
          </a:p>
        </p:txBody>
      </p:sp>
      <p:sp>
        <p:nvSpPr>
          <p:cNvPr id="152" name="Google Shape;152;p24"/>
          <p:cNvSpPr txBox="1"/>
          <p:nvPr>
            <p:ph idx="1" type="body"/>
          </p:nvPr>
        </p:nvSpPr>
        <p:spPr>
          <a:xfrm>
            <a:off x="492900" y="1851200"/>
            <a:ext cx="8158200" cy="2458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852"/>
              <a:buNone/>
            </a:pPr>
            <a:r>
              <a:rPr lang="en" sz="2122">
                <a:solidFill>
                  <a:srgbClr val="000000"/>
                </a:solidFill>
              </a:rPr>
              <a:t>Contact your Grand Classroom representative, </a:t>
            </a:r>
            <a:endParaRPr sz="2122">
              <a:solidFill>
                <a:srgbClr val="000000"/>
              </a:solidFill>
            </a:endParaRPr>
          </a:p>
          <a:p>
            <a:pPr indent="0" lvl="0" marL="0" rtl="0" algn="ctr">
              <a:spcBef>
                <a:spcPts val="1200"/>
              </a:spcBef>
              <a:spcAft>
                <a:spcPts val="0"/>
              </a:spcAft>
              <a:buSzPts val="852"/>
              <a:buNone/>
            </a:pPr>
            <a:r>
              <a:rPr lang="en" sz="2122">
                <a:solidFill>
                  <a:srgbClr val="000000"/>
                </a:solidFill>
              </a:rPr>
              <a:t>Emily Forrest</a:t>
            </a:r>
            <a:endParaRPr sz="2122">
              <a:solidFill>
                <a:srgbClr val="000000"/>
              </a:solidFill>
            </a:endParaRPr>
          </a:p>
          <a:p>
            <a:pPr indent="0" lvl="0" marL="0" rtl="0" algn="ctr">
              <a:spcBef>
                <a:spcPts val="1200"/>
              </a:spcBef>
              <a:spcAft>
                <a:spcPts val="0"/>
              </a:spcAft>
              <a:buSzPts val="852"/>
              <a:buNone/>
            </a:pPr>
            <a:r>
              <a:rPr lang="en" sz="2122">
                <a:solidFill>
                  <a:srgbClr val="000000"/>
                </a:solidFill>
              </a:rPr>
              <a:t>Email: </a:t>
            </a:r>
            <a:r>
              <a:rPr lang="en" sz="2122" u="sng">
                <a:solidFill>
                  <a:schemeClr val="hlink"/>
                </a:solidFill>
                <a:hlinkClick r:id="rId3"/>
              </a:rPr>
              <a:t>emily@grandclassroom.com</a:t>
            </a:r>
            <a:r>
              <a:rPr lang="en" sz="2122">
                <a:solidFill>
                  <a:srgbClr val="000000"/>
                </a:solidFill>
              </a:rPr>
              <a:t> </a:t>
            </a:r>
            <a:endParaRPr sz="2122">
              <a:solidFill>
                <a:srgbClr val="000000"/>
              </a:solidFill>
            </a:endParaRPr>
          </a:p>
          <a:p>
            <a:pPr indent="0" lvl="0" marL="0" rtl="0" algn="ctr">
              <a:spcBef>
                <a:spcPts val="1200"/>
              </a:spcBef>
              <a:spcAft>
                <a:spcPts val="0"/>
              </a:spcAft>
              <a:buSzPts val="852"/>
              <a:buNone/>
            </a:pPr>
            <a:r>
              <a:rPr lang="en" sz="2122">
                <a:solidFill>
                  <a:srgbClr val="000000"/>
                </a:solidFill>
              </a:rPr>
              <a:t>Phone: 434-975-2629</a:t>
            </a:r>
            <a:endParaRPr sz="1082">
              <a:solidFill>
                <a:srgbClr val="000000"/>
              </a:solidFill>
            </a:endParaRPr>
          </a:p>
          <a:p>
            <a:pPr indent="0" lvl="0" marL="0" rtl="0" algn="l">
              <a:spcBef>
                <a:spcPts val="1200"/>
              </a:spcBef>
              <a:spcAft>
                <a:spcPts val="1200"/>
              </a:spcAft>
              <a:buSzPts val="852"/>
              <a:buNone/>
            </a:pPr>
            <a:r>
              <a:t/>
            </a:r>
            <a:endParaRPr sz="230"/>
          </a:p>
        </p:txBody>
      </p:sp>
      <p:cxnSp>
        <p:nvCxnSpPr>
          <p:cNvPr id="153" name="Google Shape;153;p24"/>
          <p:cNvCxnSpPr/>
          <p:nvPr/>
        </p:nvCxnSpPr>
        <p:spPr>
          <a:xfrm>
            <a:off x="2110975" y="1549000"/>
            <a:ext cx="4875600" cy="0"/>
          </a:xfrm>
          <a:prstGeom prst="straightConnector1">
            <a:avLst/>
          </a:prstGeom>
          <a:noFill/>
          <a:ln cap="flat" cmpd="sng" w="28575">
            <a:solidFill>
              <a:schemeClr val="dk2"/>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 name="Shape 157"/>
        <p:cNvGrpSpPr/>
        <p:nvPr/>
      </p:nvGrpSpPr>
      <p:grpSpPr>
        <a:xfrm>
          <a:off x="0" y="0"/>
          <a:ext cx="0" cy="0"/>
          <a:chOff x="0" y="0"/>
          <a:chExt cx="0" cy="0"/>
        </a:xfrm>
      </p:grpSpPr>
      <p:sp>
        <p:nvSpPr>
          <p:cNvPr id="158" name="Google Shape;158;p25"/>
          <p:cNvSpPr txBox="1"/>
          <p:nvPr>
            <p:ph idx="4294967295" type="title"/>
          </p:nvPr>
        </p:nvSpPr>
        <p:spPr>
          <a:xfrm>
            <a:off x="3118775" y="4359700"/>
            <a:ext cx="5936700" cy="635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SzPts val="990"/>
              <a:buNone/>
            </a:pPr>
            <a:r>
              <a:rPr lang="en" sz="3500">
                <a:solidFill>
                  <a:schemeClr val="lt1"/>
                </a:solidFill>
                <a:latin typeface="Lato"/>
                <a:ea typeface="Lato"/>
                <a:cs typeface="Lato"/>
                <a:sym typeface="Lato"/>
              </a:rPr>
              <a:t>See you in historic Boston!</a:t>
            </a:r>
            <a:r>
              <a:rPr lang="en" sz="2400">
                <a:solidFill>
                  <a:schemeClr val="lt1"/>
                </a:solidFill>
                <a:latin typeface="Lato"/>
                <a:ea typeface="Lato"/>
                <a:cs typeface="Lato"/>
                <a:sym typeface="Lato"/>
              </a:rPr>
              <a:t>  </a:t>
            </a:r>
            <a:endParaRPr sz="2400">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82" name="Shape 82"/>
        <p:cNvGrpSpPr/>
        <p:nvPr/>
      </p:nvGrpSpPr>
      <p:grpSpPr>
        <a:xfrm>
          <a:off x="0" y="0"/>
          <a:ext cx="0" cy="0"/>
          <a:chOff x="0" y="0"/>
          <a:chExt cx="0" cy="0"/>
        </a:xfrm>
      </p:grpSpPr>
      <p:pic>
        <p:nvPicPr>
          <p:cNvPr id="83" name="Google Shape;83;p15"/>
          <p:cNvPicPr preferRelativeResize="0"/>
          <p:nvPr/>
        </p:nvPicPr>
        <p:blipFill rotWithShape="1">
          <a:blip r:embed="rId3">
            <a:alphaModFix/>
          </a:blip>
          <a:srcRect b="5571" l="0" r="0" t="5562"/>
          <a:stretch/>
        </p:blipFill>
        <p:spPr>
          <a:xfrm rot="600001">
            <a:off x="470173" y="355797"/>
            <a:ext cx="2716381" cy="1810481"/>
          </a:xfrm>
          <a:prstGeom prst="rect">
            <a:avLst/>
          </a:prstGeom>
          <a:noFill/>
          <a:ln>
            <a:noFill/>
          </a:ln>
        </p:spPr>
      </p:pic>
      <p:pic>
        <p:nvPicPr>
          <p:cNvPr id="84" name="Google Shape;84;p15"/>
          <p:cNvPicPr preferRelativeResize="0"/>
          <p:nvPr/>
        </p:nvPicPr>
        <p:blipFill rotWithShape="1">
          <a:blip r:embed="rId4">
            <a:alphaModFix/>
          </a:blip>
          <a:srcRect b="3288" l="0" r="0" t="3297"/>
          <a:stretch/>
        </p:blipFill>
        <p:spPr>
          <a:xfrm rot="-990733">
            <a:off x="493725" y="2730965"/>
            <a:ext cx="2669274" cy="1781668"/>
          </a:xfrm>
          <a:prstGeom prst="rect">
            <a:avLst/>
          </a:prstGeom>
          <a:noFill/>
          <a:ln>
            <a:noFill/>
          </a:ln>
        </p:spPr>
      </p:pic>
      <p:sp>
        <p:nvSpPr>
          <p:cNvPr id="85" name="Google Shape;85;p15"/>
          <p:cNvSpPr txBox="1"/>
          <p:nvPr>
            <p:ph idx="4294967295" type="body"/>
          </p:nvPr>
        </p:nvSpPr>
        <p:spPr>
          <a:xfrm>
            <a:off x="3539150" y="2127625"/>
            <a:ext cx="4770300" cy="22548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1600"/>
              <a:t>Grand Classroom began </a:t>
            </a:r>
            <a:r>
              <a:rPr lang="en" sz="1600"/>
              <a:t>with trips to our</a:t>
            </a:r>
            <a:r>
              <a:rPr lang="en" sz="1600"/>
              <a:t> National Parks in 2002 and has grown to </a:t>
            </a:r>
            <a:r>
              <a:rPr lang="en" sz="1600"/>
              <a:t>include</a:t>
            </a:r>
            <a:r>
              <a:rPr lang="en" sz="1600"/>
              <a:t> historic U.S. cities and international destinations. Our programs span from Washington, D.C. and New York to the Grand Canyon, Yellowstone, Florida, Puerto Rico, the Pacific Northwest, Galapagos, Belize, Iceland, Costa Rica, and more!</a:t>
            </a:r>
            <a:endParaRPr sz="1600"/>
          </a:p>
        </p:txBody>
      </p:sp>
      <p:sp>
        <p:nvSpPr>
          <p:cNvPr id="86" name="Google Shape;86;p15"/>
          <p:cNvSpPr txBox="1"/>
          <p:nvPr>
            <p:ph idx="4294967295" type="body"/>
          </p:nvPr>
        </p:nvSpPr>
        <p:spPr>
          <a:xfrm>
            <a:off x="3295100" y="1011850"/>
            <a:ext cx="5258400" cy="10599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a:t>Grand Classroom is a travel company that specializes in taking people on educational trips around the world. </a:t>
            </a:r>
            <a:endParaRPr b="1" sz="1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0" name="Shape 90"/>
        <p:cNvGrpSpPr/>
        <p:nvPr/>
      </p:nvGrpSpPr>
      <p:grpSpPr>
        <a:xfrm>
          <a:off x="0" y="0"/>
          <a:ext cx="0" cy="0"/>
          <a:chOff x="0" y="0"/>
          <a:chExt cx="0" cy="0"/>
        </a:xfrm>
      </p:grpSpPr>
      <p:sp>
        <p:nvSpPr>
          <p:cNvPr id="91" name="Google Shape;91;p16"/>
          <p:cNvSpPr txBox="1"/>
          <p:nvPr>
            <p:ph type="title"/>
          </p:nvPr>
        </p:nvSpPr>
        <p:spPr>
          <a:xfrm>
            <a:off x="2561025" y="597575"/>
            <a:ext cx="55332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Safety is our main concern...</a:t>
            </a:r>
            <a:endParaRPr/>
          </a:p>
        </p:txBody>
      </p:sp>
      <p:sp>
        <p:nvSpPr>
          <p:cNvPr id="92" name="Google Shape;92;p16"/>
          <p:cNvSpPr txBox="1"/>
          <p:nvPr>
            <p:ph idx="4294967295" type="body"/>
          </p:nvPr>
        </p:nvSpPr>
        <p:spPr>
          <a:xfrm>
            <a:off x="2517887" y="1310351"/>
            <a:ext cx="6321600" cy="3002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SzPts val="1800"/>
              <a:buChar char="★"/>
            </a:pPr>
            <a:r>
              <a:rPr lang="en"/>
              <a:t>24 Hour Grand Classroom guides</a:t>
            </a:r>
            <a:endParaRPr/>
          </a:p>
          <a:p>
            <a:pPr indent="-342900" lvl="0" marL="457200" rtl="0" algn="l">
              <a:lnSpc>
                <a:spcPct val="200000"/>
              </a:lnSpc>
              <a:spcBef>
                <a:spcPts val="0"/>
              </a:spcBef>
              <a:spcAft>
                <a:spcPts val="0"/>
              </a:spcAft>
              <a:buSzPts val="1800"/>
              <a:buChar char="★"/>
            </a:pPr>
            <a:r>
              <a:rPr lang="en"/>
              <a:t>24 hour emergency contact number</a:t>
            </a:r>
            <a:endParaRPr/>
          </a:p>
          <a:p>
            <a:pPr indent="-342900" lvl="0" marL="457200" rtl="0" algn="l">
              <a:lnSpc>
                <a:spcPct val="200000"/>
              </a:lnSpc>
              <a:spcBef>
                <a:spcPts val="0"/>
              </a:spcBef>
              <a:spcAft>
                <a:spcPts val="0"/>
              </a:spcAft>
              <a:buSzPts val="1800"/>
              <a:buChar char="★"/>
            </a:pPr>
            <a:r>
              <a:rPr lang="en"/>
              <a:t>Medical and dental insurance while on tour</a:t>
            </a:r>
            <a:endParaRPr/>
          </a:p>
          <a:p>
            <a:pPr indent="-342900" lvl="0" marL="457200" rtl="0" algn="l">
              <a:lnSpc>
                <a:spcPct val="200000"/>
              </a:lnSpc>
              <a:spcBef>
                <a:spcPts val="0"/>
              </a:spcBef>
              <a:spcAft>
                <a:spcPts val="0"/>
              </a:spcAft>
              <a:buSzPts val="1800"/>
              <a:buChar char="★"/>
            </a:pPr>
            <a:r>
              <a:rPr lang="en"/>
              <a:t>Liability insurance</a:t>
            </a:r>
            <a:endParaRPr/>
          </a:p>
          <a:p>
            <a:pPr indent="-342900" lvl="0" marL="457200" rtl="0" algn="l">
              <a:lnSpc>
                <a:spcPct val="200000"/>
              </a:lnSpc>
              <a:spcBef>
                <a:spcPts val="0"/>
              </a:spcBef>
              <a:spcAft>
                <a:spcPts val="0"/>
              </a:spcAft>
              <a:buSzPts val="1800"/>
              <a:buChar char="★"/>
            </a:pPr>
            <a:r>
              <a:rPr lang="en"/>
              <a:t>Evening security at hotels</a:t>
            </a:r>
            <a:endParaRPr/>
          </a:p>
        </p:txBody>
      </p:sp>
      <p:pic>
        <p:nvPicPr>
          <p:cNvPr id="93" name="Google Shape;93;p16"/>
          <p:cNvPicPr preferRelativeResize="0"/>
          <p:nvPr/>
        </p:nvPicPr>
        <p:blipFill rotWithShape="1">
          <a:blip r:embed="rId3">
            <a:alphaModFix/>
          </a:blip>
          <a:srcRect b="0" l="37033" r="25539" t="0"/>
          <a:stretch/>
        </p:blipFill>
        <p:spPr>
          <a:xfrm>
            <a:off x="250875" y="658163"/>
            <a:ext cx="2149376" cy="3827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97" name="Shape 97"/>
        <p:cNvGrpSpPr/>
        <p:nvPr/>
      </p:nvGrpSpPr>
      <p:grpSpPr>
        <a:xfrm>
          <a:off x="0" y="0"/>
          <a:ext cx="0" cy="0"/>
          <a:chOff x="0" y="0"/>
          <a:chExt cx="0" cy="0"/>
        </a:xfrm>
      </p:grpSpPr>
      <p:sp>
        <p:nvSpPr>
          <p:cNvPr id="98" name="Google Shape;98;p17"/>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Traveler Health on Tour</a:t>
            </a:r>
            <a:endParaRPr/>
          </a:p>
        </p:txBody>
      </p:sp>
      <p:sp>
        <p:nvSpPr>
          <p:cNvPr id="99" name="Google Shape;99;p17"/>
          <p:cNvSpPr txBox="1"/>
          <p:nvPr>
            <p:ph idx="4294967295" type="body"/>
          </p:nvPr>
        </p:nvSpPr>
        <p:spPr>
          <a:xfrm>
            <a:off x="417600" y="1368450"/>
            <a:ext cx="4552200" cy="2836500"/>
          </a:xfrm>
          <a:prstGeom prst="rect">
            <a:avLst/>
          </a:prstGeom>
        </p:spPr>
        <p:txBody>
          <a:bodyPr anchorCtr="0" anchor="t" bIns="91425" lIns="91425" spcFirstLastPara="1" rIns="91425" wrap="square" tIns="91425">
            <a:normAutofit lnSpcReduction="10000"/>
          </a:bodyPr>
          <a:lstStyle/>
          <a:p>
            <a:pPr indent="-336550" lvl="0" marL="457200" rtl="0" algn="l">
              <a:lnSpc>
                <a:spcPct val="100000"/>
              </a:lnSpc>
              <a:spcBef>
                <a:spcPts val="1000"/>
              </a:spcBef>
              <a:spcAft>
                <a:spcPts val="0"/>
              </a:spcAft>
              <a:buSzPts val="1700"/>
              <a:buChar char="➔"/>
            </a:pPr>
            <a:r>
              <a:rPr lang="en" sz="1700"/>
              <a:t>Travelers will notify Grand Classroom of any medical conditions or dietary concerns prior to travel. </a:t>
            </a:r>
            <a:endParaRPr sz="1700"/>
          </a:p>
          <a:p>
            <a:pPr indent="-336550" lvl="0" marL="457200" rtl="0" algn="l">
              <a:lnSpc>
                <a:spcPct val="100000"/>
              </a:lnSpc>
              <a:spcBef>
                <a:spcPts val="1200"/>
              </a:spcBef>
              <a:spcAft>
                <a:spcPts val="0"/>
              </a:spcAft>
              <a:buSzPts val="1700"/>
              <a:buChar char="➔"/>
            </a:pPr>
            <a:r>
              <a:rPr lang="en" sz="1700"/>
              <a:t>Grand Classroom </a:t>
            </a:r>
            <a:r>
              <a:rPr lang="en" sz="1700"/>
              <a:t>will work directly with our vendors to accommodate dietary restrictions.</a:t>
            </a:r>
            <a:endParaRPr sz="1700"/>
          </a:p>
          <a:p>
            <a:pPr indent="-336550" lvl="0" marL="457200" rtl="0" algn="l">
              <a:lnSpc>
                <a:spcPct val="100000"/>
              </a:lnSpc>
              <a:spcBef>
                <a:spcPts val="1000"/>
              </a:spcBef>
              <a:spcAft>
                <a:spcPts val="1200"/>
              </a:spcAft>
              <a:buSzPts val="1700"/>
              <a:buChar char="➔"/>
            </a:pPr>
            <a:r>
              <a:rPr lang="en" sz="1700"/>
              <a:t>Teachers hold on to and administer any medications while on tour. </a:t>
            </a:r>
            <a:r>
              <a:rPr lang="en" sz="1700"/>
              <a:t>Exceptions for those who self carry </a:t>
            </a:r>
            <a:r>
              <a:rPr lang="en" sz="1700"/>
              <a:t>epipens</a:t>
            </a:r>
            <a:r>
              <a:rPr lang="en" sz="1700"/>
              <a:t> and inhalers.</a:t>
            </a:r>
            <a:endParaRPr sz="1700"/>
          </a:p>
        </p:txBody>
      </p:sp>
      <p:pic>
        <p:nvPicPr>
          <p:cNvPr id="100" name="Google Shape;100;p17"/>
          <p:cNvPicPr preferRelativeResize="0"/>
          <p:nvPr/>
        </p:nvPicPr>
        <p:blipFill rotWithShape="1">
          <a:blip r:embed="rId3">
            <a:alphaModFix/>
          </a:blip>
          <a:srcRect b="0" l="11443" r="11443" t="0"/>
          <a:stretch/>
        </p:blipFill>
        <p:spPr>
          <a:xfrm>
            <a:off x="5177625" y="760575"/>
            <a:ext cx="3584275" cy="3486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104" name="Shape 104"/>
        <p:cNvGrpSpPr/>
        <p:nvPr/>
      </p:nvGrpSpPr>
      <p:grpSpPr>
        <a:xfrm>
          <a:off x="0" y="0"/>
          <a:ext cx="0" cy="0"/>
          <a:chOff x="0" y="0"/>
          <a:chExt cx="0" cy="0"/>
        </a:xfrm>
      </p:grpSpPr>
      <p:sp>
        <p:nvSpPr>
          <p:cNvPr id="105" name="Google Shape;105;p18"/>
          <p:cNvSpPr txBox="1"/>
          <p:nvPr>
            <p:ph type="title"/>
          </p:nvPr>
        </p:nvSpPr>
        <p:spPr>
          <a:xfrm>
            <a:off x="454775" y="430950"/>
            <a:ext cx="85206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Benefits of Student Travel</a:t>
            </a:r>
            <a:endParaRPr/>
          </a:p>
        </p:txBody>
      </p:sp>
      <p:sp>
        <p:nvSpPr>
          <p:cNvPr id="106" name="Google Shape;106;p18"/>
          <p:cNvSpPr txBox="1"/>
          <p:nvPr>
            <p:ph idx="4294967295" type="body"/>
          </p:nvPr>
        </p:nvSpPr>
        <p:spPr>
          <a:xfrm>
            <a:off x="3778025" y="1070550"/>
            <a:ext cx="4747200" cy="3719100"/>
          </a:xfrm>
          <a:prstGeom prst="rect">
            <a:avLst/>
          </a:prstGeom>
        </p:spPr>
        <p:txBody>
          <a:bodyPr anchorCtr="0" anchor="t" bIns="91425" lIns="91425" spcFirstLastPara="1" rIns="91425" wrap="square" tIns="91425">
            <a:normAutofit/>
          </a:bodyPr>
          <a:lstStyle/>
          <a:p>
            <a:pPr indent="-342900" lvl="0" marL="457200" rtl="0" algn="l">
              <a:spcBef>
                <a:spcPts val="1000"/>
              </a:spcBef>
              <a:spcAft>
                <a:spcPts val="0"/>
              </a:spcAft>
              <a:buSzPts val="1800"/>
              <a:buChar char="❖"/>
            </a:pPr>
            <a:r>
              <a:rPr lang="en"/>
              <a:t>Builds confidence</a:t>
            </a:r>
            <a:endParaRPr/>
          </a:p>
          <a:p>
            <a:pPr indent="-342900" lvl="0" marL="457200" rtl="0" algn="l">
              <a:spcBef>
                <a:spcPts val="1200"/>
              </a:spcBef>
              <a:spcAft>
                <a:spcPts val="0"/>
              </a:spcAft>
              <a:buSzPts val="1800"/>
              <a:buChar char="❖"/>
            </a:pPr>
            <a:r>
              <a:rPr lang="en"/>
              <a:t>Instills independence &amp; e</a:t>
            </a:r>
            <a:r>
              <a:rPr lang="en"/>
              <a:t>ncourages leadership</a:t>
            </a:r>
            <a:endParaRPr/>
          </a:p>
          <a:p>
            <a:pPr indent="-342900" lvl="0" marL="457200" rtl="0" algn="l">
              <a:spcBef>
                <a:spcPts val="1000"/>
              </a:spcBef>
              <a:spcAft>
                <a:spcPts val="0"/>
              </a:spcAft>
              <a:buSzPts val="1800"/>
              <a:buChar char="❖"/>
            </a:pPr>
            <a:r>
              <a:rPr lang="en"/>
              <a:t>Harvests friendships</a:t>
            </a:r>
            <a:endParaRPr/>
          </a:p>
          <a:p>
            <a:pPr indent="-342900" lvl="0" marL="457200" rtl="0" algn="l">
              <a:spcBef>
                <a:spcPts val="1000"/>
              </a:spcBef>
              <a:spcAft>
                <a:spcPts val="0"/>
              </a:spcAft>
              <a:buSzPts val="1800"/>
              <a:buChar char="❖"/>
            </a:pPr>
            <a:r>
              <a:rPr lang="en"/>
              <a:t>Provides education outside the classroom</a:t>
            </a:r>
            <a:endParaRPr/>
          </a:p>
          <a:p>
            <a:pPr indent="-342900" lvl="0" marL="457200" rtl="0" algn="l">
              <a:spcBef>
                <a:spcPts val="1000"/>
              </a:spcBef>
              <a:spcAft>
                <a:spcPts val="0"/>
              </a:spcAft>
              <a:buSzPts val="1800"/>
              <a:buChar char="❖"/>
            </a:pPr>
            <a:r>
              <a:rPr lang="en"/>
              <a:t>Teaches team building</a:t>
            </a:r>
            <a:endParaRPr/>
          </a:p>
          <a:p>
            <a:pPr indent="0" lvl="0" marL="0" rtl="0" algn="l">
              <a:spcBef>
                <a:spcPts val="1000"/>
              </a:spcBef>
              <a:spcAft>
                <a:spcPts val="0"/>
              </a:spcAft>
              <a:buNone/>
            </a:pPr>
            <a:r>
              <a:t/>
            </a:r>
            <a:endParaRPr/>
          </a:p>
        </p:txBody>
      </p:sp>
      <p:pic>
        <p:nvPicPr>
          <p:cNvPr id="107" name="Google Shape;107;p18"/>
          <p:cNvPicPr preferRelativeResize="0"/>
          <p:nvPr/>
        </p:nvPicPr>
        <p:blipFill>
          <a:blip r:embed="rId3">
            <a:alphaModFix/>
          </a:blip>
          <a:stretch>
            <a:fillRect/>
          </a:stretch>
        </p:blipFill>
        <p:spPr>
          <a:xfrm rot="-685624">
            <a:off x="476222" y="1717220"/>
            <a:ext cx="3130356" cy="23477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19"/>
          <p:cNvSpPr/>
          <p:nvPr/>
        </p:nvSpPr>
        <p:spPr>
          <a:xfrm>
            <a:off x="949625" y="1255813"/>
            <a:ext cx="7244750" cy="2631875"/>
          </a:xfrm>
          <a:prstGeom prst="flowChartPunchedTape">
            <a:avLst/>
          </a:prstGeom>
          <a:solidFill>
            <a:schemeClr val="accent5"/>
          </a:solidFill>
          <a:ln cap="flat" cmpd="sng" w="38100">
            <a:solidFill>
              <a:srgbClr val="D9D9D9"/>
            </a:solidFill>
            <a:prstDash val="solid"/>
            <a:round/>
            <a:headEnd len="sm" w="sm" type="none"/>
            <a:tailEnd len="sm" w="sm" type="none"/>
          </a:ln>
          <a:effectLst>
            <a:outerShdw blurRad="157163" rotWithShape="0" algn="bl" dir="5400000" dist="762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9"/>
          <p:cNvSpPr txBox="1"/>
          <p:nvPr>
            <p:ph type="title"/>
          </p:nvPr>
        </p:nvSpPr>
        <p:spPr>
          <a:xfrm>
            <a:off x="2157875" y="2026950"/>
            <a:ext cx="5002200" cy="10896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5300">
                <a:solidFill>
                  <a:schemeClr val="lt1"/>
                </a:solidFill>
              </a:rPr>
              <a:t>Trip Highlights</a:t>
            </a:r>
            <a:endParaRPr sz="53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117" name="Shape 117"/>
        <p:cNvGrpSpPr/>
        <p:nvPr/>
      </p:nvGrpSpPr>
      <p:grpSpPr>
        <a:xfrm>
          <a:off x="0" y="0"/>
          <a:ext cx="0" cy="0"/>
          <a:chOff x="0" y="0"/>
          <a:chExt cx="0" cy="0"/>
        </a:xfrm>
      </p:grpSpPr>
      <p:sp>
        <p:nvSpPr>
          <p:cNvPr id="118" name="Google Shape;118;p20"/>
          <p:cNvSpPr txBox="1"/>
          <p:nvPr>
            <p:ph idx="4294967295" type="body"/>
          </p:nvPr>
        </p:nvSpPr>
        <p:spPr>
          <a:xfrm>
            <a:off x="457400" y="128850"/>
            <a:ext cx="7918200" cy="1711500"/>
          </a:xfrm>
          <a:prstGeom prst="rect">
            <a:avLst/>
          </a:prstGeom>
        </p:spPr>
        <p:txBody>
          <a:bodyPr anchorCtr="0" anchor="t" bIns="91425" lIns="91425" spcFirstLastPara="1" rIns="91425" wrap="square" tIns="91425">
            <a:noAutofit/>
          </a:bodyPr>
          <a:lstStyle/>
          <a:p>
            <a:pPr indent="-344170" lvl="0" marL="457200" rtl="0" algn="l">
              <a:spcBef>
                <a:spcPts val="0"/>
              </a:spcBef>
              <a:spcAft>
                <a:spcPts val="0"/>
              </a:spcAft>
              <a:buSzPts val="1820"/>
              <a:buChar char="●"/>
            </a:pPr>
            <a:r>
              <a:rPr lang="en" sz="1820"/>
              <a:t>Guided tour of JFK Presidential Library and Museum</a:t>
            </a:r>
            <a:endParaRPr sz="1820"/>
          </a:p>
          <a:p>
            <a:pPr indent="-344170" lvl="0" marL="457200" rtl="0" algn="l">
              <a:spcBef>
                <a:spcPts val="0"/>
              </a:spcBef>
              <a:spcAft>
                <a:spcPts val="0"/>
              </a:spcAft>
              <a:buSzPts val="1820"/>
              <a:buChar char="●"/>
            </a:pPr>
            <a:r>
              <a:rPr lang="en" sz="1820"/>
              <a:t>Fenway park tour and Boston Red Sox game </a:t>
            </a:r>
            <a:endParaRPr sz="1820"/>
          </a:p>
          <a:p>
            <a:pPr indent="-344170" lvl="0" marL="457200" rtl="0" algn="l">
              <a:spcBef>
                <a:spcPts val="0"/>
              </a:spcBef>
              <a:spcAft>
                <a:spcPts val="0"/>
              </a:spcAft>
              <a:buSzPts val="1820"/>
              <a:buChar char="●"/>
            </a:pPr>
            <a:r>
              <a:rPr lang="en"/>
              <a:t>Walking tour of The Freedom Trail </a:t>
            </a:r>
            <a:endParaRPr/>
          </a:p>
          <a:p>
            <a:pPr indent="-342900" lvl="0" marL="457200" rtl="0" algn="l">
              <a:spcBef>
                <a:spcPts val="0"/>
              </a:spcBef>
              <a:spcAft>
                <a:spcPts val="0"/>
              </a:spcAft>
              <a:buSzPts val="1800"/>
              <a:buChar char="●"/>
            </a:pPr>
            <a:r>
              <a:rPr lang="en"/>
              <a:t>See Old North Church, Old State House, Faneuil Hall, and more</a:t>
            </a:r>
            <a:endParaRPr/>
          </a:p>
          <a:p>
            <a:pPr indent="-342900" lvl="0" marL="457200" rtl="0" algn="l">
              <a:spcBef>
                <a:spcPts val="0"/>
              </a:spcBef>
              <a:spcAft>
                <a:spcPts val="0"/>
              </a:spcAft>
              <a:buSzPts val="1800"/>
              <a:buChar char="●"/>
            </a:pPr>
            <a:r>
              <a:rPr lang="en"/>
              <a:t>MIT Interactive group tour </a:t>
            </a:r>
            <a:endParaRPr/>
          </a:p>
          <a:p>
            <a:pPr indent="0" lvl="0" marL="0" rtl="0" algn="l">
              <a:spcBef>
                <a:spcPts val="1200"/>
              </a:spcBef>
              <a:spcAft>
                <a:spcPts val="0"/>
              </a:spcAft>
              <a:buNone/>
            </a:pPr>
            <a:r>
              <a:t/>
            </a:r>
            <a:endParaRPr sz="1820"/>
          </a:p>
          <a:p>
            <a:pPr indent="0" lvl="0" marL="0" rtl="0" algn="l">
              <a:spcBef>
                <a:spcPts val="1200"/>
              </a:spcBef>
              <a:spcAft>
                <a:spcPts val="1200"/>
              </a:spcAft>
              <a:buNone/>
            </a:pPr>
            <a:r>
              <a:rPr lang="en" sz="1820"/>
              <a:t>  </a:t>
            </a:r>
            <a:endParaRPr sz="1820"/>
          </a:p>
        </p:txBody>
      </p:sp>
      <p:pic>
        <p:nvPicPr>
          <p:cNvPr id="119" name="Google Shape;119;p20"/>
          <p:cNvPicPr preferRelativeResize="0"/>
          <p:nvPr/>
        </p:nvPicPr>
        <p:blipFill rotWithShape="1">
          <a:blip r:embed="rId3">
            <a:alphaModFix/>
          </a:blip>
          <a:srcRect b="0" l="36398" r="0" t="0"/>
          <a:stretch/>
        </p:blipFill>
        <p:spPr>
          <a:xfrm>
            <a:off x="6380500" y="2135675"/>
            <a:ext cx="2645475" cy="2810425"/>
          </a:xfrm>
          <a:prstGeom prst="rect">
            <a:avLst/>
          </a:prstGeom>
          <a:noFill/>
          <a:ln cap="flat" cmpd="sng" w="19050">
            <a:solidFill>
              <a:schemeClr val="lt1"/>
            </a:solidFill>
            <a:prstDash val="solid"/>
            <a:round/>
            <a:headEnd len="sm" w="sm" type="none"/>
            <a:tailEnd len="sm" w="sm" type="none"/>
          </a:ln>
          <a:effectLst>
            <a:outerShdw blurRad="342900" rotWithShape="0" algn="bl" dir="5400000" dist="19050">
              <a:srgbClr val="000000">
                <a:alpha val="50000"/>
              </a:srgbClr>
            </a:outerShdw>
          </a:effectLst>
        </p:spPr>
      </p:pic>
      <p:pic>
        <p:nvPicPr>
          <p:cNvPr id="120" name="Google Shape;120;p20"/>
          <p:cNvPicPr preferRelativeResize="0"/>
          <p:nvPr/>
        </p:nvPicPr>
        <p:blipFill>
          <a:blip r:embed="rId4">
            <a:alphaModFix/>
          </a:blip>
          <a:stretch>
            <a:fillRect/>
          </a:stretch>
        </p:blipFill>
        <p:spPr>
          <a:xfrm rot="6">
            <a:off x="83836" y="2607012"/>
            <a:ext cx="2875105" cy="1867751"/>
          </a:xfrm>
          <a:prstGeom prst="rect">
            <a:avLst/>
          </a:prstGeom>
          <a:noFill/>
          <a:ln cap="flat" cmpd="sng" w="19050">
            <a:solidFill>
              <a:schemeClr val="lt1"/>
            </a:solidFill>
            <a:prstDash val="solid"/>
            <a:round/>
            <a:headEnd len="sm" w="sm" type="none"/>
            <a:tailEnd len="sm" w="sm" type="none"/>
          </a:ln>
          <a:effectLst>
            <a:outerShdw blurRad="342900" rotWithShape="0" algn="bl" dir="5400000" dist="19050">
              <a:srgbClr val="000000">
                <a:alpha val="50000"/>
              </a:srgbClr>
            </a:outerShdw>
          </a:effectLst>
        </p:spPr>
      </p:pic>
      <p:pic>
        <p:nvPicPr>
          <p:cNvPr id="121" name="Google Shape;121;p20"/>
          <p:cNvPicPr preferRelativeResize="0"/>
          <p:nvPr/>
        </p:nvPicPr>
        <p:blipFill>
          <a:blip r:embed="rId5">
            <a:alphaModFix/>
          </a:blip>
          <a:stretch>
            <a:fillRect/>
          </a:stretch>
        </p:blipFill>
        <p:spPr>
          <a:xfrm>
            <a:off x="3151788" y="2644725"/>
            <a:ext cx="3035861" cy="1792330"/>
          </a:xfrm>
          <a:prstGeom prst="rect">
            <a:avLst/>
          </a:prstGeom>
          <a:noFill/>
          <a:ln cap="flat" cmpd="sng" w="28575">
            <a:solidFill>
              <a:schemeClr val="lt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125" name="Shape 125"/>
        <p:cNvGrpSpPr/>
        <p:nvPr/>
      </p:nvGrpSpPr>
      <p:grpSpPr>
        <a:xfrm>
          <a:off x="0" y="0"/>
          <a:ext cx="0" cy="0"/>
          <a:chOff x="0" y="0"/>
          <a:chExt cx="0" cy="0"/>
        </a:xfrm>
      </p:grpSpPr>
      <p:sp>
        <p:nvSpPr>
          <p:cNvPr id="126" name="Google Shape;126;p21"/>
          <p:cNvSpPr txBox="1"/>
          <p:nvPr>
            <p:ph idx="4294967295" type="body"/>
          </p:nvPr>
        </p:nvSpPr>
        <p:spPr>
          <a:xfrm>
            <a:off x="501600" y="239375"/>
            <a:ext cx="7918200" cy="1711500"/>
          </a:xfrm>
          <a:prstGeom prst="rect">
            <a:avLst/>
          </a:prstGeom>
        </p:spPr>
        <p:txBody>
          <a:bodyPr anchorCtr="0" anchor="t" bIns="91425" lIns="91425" spcFirstLastPara="1" rIns="91425" wrap="square" tIns="91425">
            <a:noAutofit/>
          </a:bodyPr>
          <a:lstStyle/>
          <a:p>
            <a:pPr indent="-344170" lvl="0" marL="457200" rtl="0" algn="l">
              <a:spcBef>
                <a:spcPts val="0"/>
              </a:spcBef>
              <a:spcAft>
                <a:spcPts val="0"/>
              </a:spcAft>
              <a:buSzPts val="1820"/>
              <a:buChar char="●"/>
            </a:pPr>
            <a:r>
              <a:rPr lang="en" sz="1820"/>
              <a:t>Tour Harvard University</a:t>
            </a:r>
            <a:endParaRPr sz="1820"/>
          </a:p>
          <a:p>
            <a:pPr indent="-344170" lvl="0" marL="457200" rtl="0" algn="l">
              <a:spcBef>
                <a:spcPts val="0"/>
              </a:spcBef>
              <a:spcAft>
                <a:spcPts val="0"/>
              </a:spcAft>
              <a:buSzPts val="1820"/>
              <a:buChar char="●"/>
            </a:pPr>
            <a:r>
              <a:rPr lang="en" sz="1820"/>
              <a:t>Take a Boston Duck Tour to see Boston's famous sites from the water</a:t>
            </a:r>
            <a:endParaRPr sz="1820"/>
          </a:p>
          <a:p>
            <a:pPr indent="-344170" lvl="0" marL="457200" rtl="0" algn="l">
              <a:spcBef>
                <a:spcPts val="0"/>
              </a:spcBef>
              <a:spcAft>
                <a:spcPts val="0"/>
              </a:spcAft>
              <a:buSzPts val="1820"/>
              <a:buChar char="●"/>
            </a:pPr>
            <a:r>
              <a:rPr lang="en"/>
              <a:t>Visit the Boston Tea Party Ships &amp; Museum</a:t>
            </a:r>
            <a:endParaRPr sz="1820"/>
          </a:p>
          <a:p>
            <a:pPr indent="-344170" lvl="0" marL="457200" rtl="0" algn="l">
              <a:spcBef>
                <a:spcPts val="0"/>
              </a:spcBef>
              <a:spcAft>
                <a:spcPts val="0"/>
              </a:spcAft>
              <a:buSzPts val="1820"/>
              <a:buChar char="●"/>
            </a:pPr>
            <a:r>
              <a:rPr lang="en" sz="1820"/>
              <a:t>Team building activities at Boda Borg</a:t>
            </a:r>
            <a:endParaRPr sz="1820"/>
          </a:p>
          <a:p>
            <a:pPr indent="-344170" lvl="0" marL="457200" rtl="0" algn="l">
              <a:spcBef>
                <a:spcPts val="0"/>
              </a:spcBef>
              <a:spcAft>
                <a:spcPts val="0"/>
              </a:spcAft>
              <a:buSzPts val="1820"/>
              <a:buChar char="●"/>
            </a:pPr>
            <a:r>
              <a:rPr lang="en" sz="1820"/>
              <a:t>Guided tour of Salem </a:t>
            </a:r>
            <a:endParaRPr sz="1820"/>
          </a:p>
          <a:p>
            <a:pPr indent="0" lvl="0" marL="0" rtl="0" algn="l">
              <a:spcBef>
                <a:spcPts val="1200"/>
              </a:spcBef>
              <a:spcAft>
                <a:spcPts val="1200"/>
              </a:spcAft>
              <a:buNone/>
            </a:pPr>
            <a:r>
              <a:rPr lang="en" sz="1820"/>
              <a:t>  </a:t>
            </a:r>
            <a:endParaRPr sz="1820"/>
          </a:p>
        </p:txBody>
      </p:sp>
      <p:pic>
        <p:nvPicPr>
          <p:cNvPr id="127" name="Google Shape;127;p21"/>
          <p:cNvPicPr preferRelativeResize="0"/>
          <p:nvPr/>
        </p:nvPicPr>
        <p:blipFill rotWithShape="1">
          <a:blip r:embed="rId3">
            <a:alphaModFix/>
          </a:blip>
          <a:srcRect b="0" l="10455" r="10455" t="0"/>
          <a:stretch/>
        </p:blipFill>
        <p:spPr>
          <a:xfrm>
            <a:off x="3051275" y="2623325"/>
            <a:ext cx="2740292" cy="2234875"/>
          </a:xfrm>
          <a:prstGeom prst="rect">
            <a:avLst/>
          </a:prstGeom>
          <a:noFill/>
          <a:ln cap="flat" cmpd="sng" w="19050">
            <a:solidFill>
              <a:schemeClr val="lt1"/>
            </a:solidFill>
            <a:prstDash val="solid"/>
            <a:round/>
            <a:headEnd len="sm" w="sm" type="none"/>
            <a:tailEnd len="sm" w="sm" type="none"/>
          </a:ln>
          <a:effectLst>
            <a:outerShdw blurRad="342900" rotWithShape="0" algn="bl" dir="5400000" dist="19050">
              <a:srgbClr val="000000">
                <a:alpha val="50000"/>
              </a:srgbClr>
            </a:outerShdw>
          </a:effectLst>
        </p:spPr>
      </p:pic>
      <p:pic>
        <p:nvPicPr>
          <p:cNvPr id="128" name="Google Shape;128;p21"/>
          <p:cNvPicPr preferRelativeResize="0"/>
          <p:nvPr/>
        </p:nvPicPr>
        <p:blipFill>
          <a:blip r:embed="rId4">
            <a:alphaModFix/>
          </a:blip>
          <a:stretch>
            <a:fillRect/>
          </a:stretch>
        </p:blipFill>
        <p:spPr>
          <a:xfrm rot="-5">
            <a:off x="39256" y="2006167"/>
            <a:ext cx="2899688" cy="1870369"/>
          </a:xfrm>
          <a:prstGeom prst="rect">
            <a:avLst/>
          </a:prstGeom>
          <a:noFill/>
          <a:ln cap="flat" cmpd="sng" w="19050">
            <a:solidFill>
              <a:schemeClr val="lt1"/>
            </a:solidFill>
            <a:prstDash val="solid"/>
            <a:round/>
            <a:headEnd len="sm" w="sm" type="none"/>
            <a:tailEnd len="sm" w="sm" type="none"/>
          </a:ln>
          <a:effectLst>
            <a:outerShdw blurRad="342900" rotWithShape="0" algn="bl" dir="5400000" dist="19050">
              <a:srgbClr val="000000">
                <a:alpha val="50000"/>
              </a:srgbClr>
            </a:outerShdw>
          </a:effectLst>
        </p:spPr>
      </p:pic>
      <p:pic>
        <p:nvPicPr>
          <p:cNvPr id="129" name="Google Shape;129;p21"/>
          <p:cNvPicPr preferRelativeResize="0"/>
          <p:nvPr/>
        </p:nvPicPr>
        <p:blipFill>
          <a:blip r:embed="rId5">
            <a:alphaModFix/>
          </a:blip>
          <a:stretch>
            <a:fillRect/>
          </a:stretch>
        </p:blipFill>
        <p:spPr>
          <a:xfrm>
            <a:off x="5903900" y="1875387"/>
            <a:ext cx="3196349" cy="2131950"/>
          </a:xfrm>
          <a:prstGeom prst="rect">
            <a:avLst/>
          </a:prstGeom>
          <a:noFill/>
          <a:ln cap="flat" cmpd="sng" w="28575">
            <a:solidFill>
              <a:schemeClr val="lt1"/>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22"/>
          <p:cNvSpPr txBox="1"/>
          <p:nvPr>
            <p:ph type="title"/>
          </p:nvPr>
        </p:nvSpPr>
        <p:spPr>
          <a:xfrm>
            <a:off x="944700" y="454400"/>
            <a:ext cx="72546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400"/>
              <a:t>How to Register</a:t>
            </a:r>
            <a:endParaRPr sz="3400"/>
          </a:p>
        </p:txBody>
      </p:sp>
      <p:pic>
        <p:nvPicPr>
          <p:cNvPr id="135" name="Google Shape;135;p22"/>
          <p:cNvPicPr preferRelativeResize="0"/>
          <p:nvPr/>
        </p:nvPicPr>
        <p:blipFill rotWithShape="1">
          <a:blip r:embed="rId3">
            <a:alphaModFix/>
          </a:blip>
          <a:srcRect b="5166" l="0" r="0" t="1740"/>
          <a:stretch/>
        </p:blipFill>
        <p:spPr>
          <a:xfrm>
            <a:off x="868513" y="1238400"/>
            <a:ext cx="3544900" cy="1514000"/>
          </a:xfrm>
          <a:prstGeom prst="rect">
            <a:avLst/>
          </a:prstGeom>
          <a:noFill/>
          <a:ln>
            <a:noFill/>
          </a:ln>
        </p:spPr>
      </p:pic>
      <p:pic>
        <p:nvPicPr>
          <p:cNvPr id="136" name="Google Shape;136;p22"/>
          <p:cNvPicPr preferRelativeResize="0"/>
          <p:nvPr/>
        </p:nvPicPr>
        <p:blipFill rotWithShape="1">
          <a:blip r:embed="rId4">
            <a:alphaModFix/>
          </a:blip>
          <a:srcRect b="42935" l="65900" r="13637" t="30432"/>
          <a:stretch/>
        </p:blipFill>
        <p:spPr>
          <a:xfrm>
            <a:off x="1419663" y="2903175"/>
            <a:ext cx="2442581" cy="1788326"/>
          </a:xfrm>
          <a:prstGeom prst="rect">
            <a:avLst/>
          </a:prstGeom>
          <a:noFill/>
          <a:ln>
            <a:noFill/>
          </a:ln>
        </p:spPr>
      </p:pic>
      <p:sp>
        <p:nvSpPr>
          <p:cNvPr id="137" name="Google Shape;137;p22"/>
          <p:cNvSpPr/>
          <p:nvPr/>
        </p:nvSpPr>
        <p:spPr>
          <a:xfrm>
            <a:off x="1838325" y="3771900"/>
            <a:ext cx="1704900" cy="755700"/>
          </a:xfrm>
          <a:prstGeom prst="wedgeRoundRectCallout">
            <a:avLst>
              <a:gd fmla="val 111136" name="adj1"/>
              <a:gd fmla="val 39678" name="adj2"/>
              <a:gd fmla="val 0" name="adj3"/>
            </a:avLst>
          </a:prstGeom>
          <a:noFill/>
          <a:ln cap="flat" cmpd="sng" w="3810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2"/>
          <p:cNvSpPr txBox="1"/>
          <p:nvPr/>
        </p:nvSpPr>
        <p:spPr>
          <a:xfrm>
            <a:off x="4572000" y="1210100"/>
            <a:ext cx="4022100" cy="1860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200"/>
              </a:spcBef>
              <a:spcAft>
                <a:spcPts val="0"/>
              </a:spcAft>
              <a:buNone/>
            </a:pPr>
            <a:r>
              <a:rPr lang="en" sz="1200">
                <a:latin typeface="Lato"/>
                <a:ea typeface="Lato"/>
                <a:cs typeface="Lato"/>
                <a:sym typeface="Lato"/>
              </a:rPr>
              <a:t>Visit </a:t>
            </a:r>
            <a:r>
              <a:rPr lang="en" sz="1200" u="sng">
                <a:solidFill>
                  <a:srgbClr val="0277BD"/>
                </a:solidFill>
                <a:latin typeface="Lato"/>
                <a:ea typeface="Lato"/>
                <a:cs typeface="Lato"/>
                <a:sym typeface="Lato"/>
                <a:hlinkClick r:id="rId5">
                  <a:extLst>
                    <a:ext uri="{A12FA001-AC4F-418D-AE19-62706E023703}">
                      <ahyp:hlinkClr val="tx"/>
                    </a:ext>
                  </a:extLst>
                </a:hlinkClick>
              </a:rPr>
              <a:t>www.grandclassroom.com</a:t>
            </a:r>
            <a:r>
              <a:rPr lang="en" sz="1200">
                <a:latin typeface="Lato"/>
                <a:ea typeface="Lato"/>
                <a:cs typeface="Lato"/>
                <a:sym typeface="Lato"/>
              </a:rPr>
              <a:t> and search for your trip by entering  your school name and state. </a:t>
            </a:r>
            <a:endParaRPr sz="1200">
              <a:latin typeface="Lato"/>
              <a:ea typeface="Lato"/>
              <a:cs typeface="Lato"/>
              <a:sym typeface="Lato"/>
            </a:endParaRPr>
          </a:p>
          <a:p>
            <a:pPr indent="0" lvl="0" marL="457200" rtl="0" algn="l">
              <a:lnSpc>
                <a:spcPct val="90000"/>
              </a:lnSpc>
              <a:spcBef>
                <a:spcPts val="1200"/>
              </a:spcBef>
              <a:spcAft>
                <a:spcPts val="0"/>
              </a:spcAft>
              <a:buNone/>
            </a:pPr>
            <a:r>
              <a:rPr lang="en" sz="1200">
                <a:latin typeface="Lato"/>
                <a:ea typeface="Lato"/>
                <a:cs typeface="Lato"/>
                <a:sym typeface="Lato"/>
              </a:rPr>
              <a:t>$1919 per student </a:t>
            </a:r>
            <a:endParaRPr sz="1200">
              <a:latin typeface="Lato"/>
              <a:ea typeface="Lato"/>
              <a:cs typeface="Lato"/>
              <a:sym typeface="Lato"/>
            </a:endParaRPr>
          </a:p>
          <a:p>
            <a:pPr indent="0" lvl="0" marL="457200" rtl="0" algn="l">
              <a:lnSpc>
                <a:spcPct val="105000"/>
              </a:lnSpc>
              <a:spcBef>
                <a:spcPts val="1200"/>
              </a:spcBef>
              <a:spcAft>
                <a:spcPts val="0"/>
              </a:spcAft>
              <a:buNone/>
            </a:pPr>
            <a:r>
              <a:rPr lang="en" sz="1200">
                <a:latin typeface="Lato"/>
                <a:ea typeface="Lato"/>
                <a:cs typeface="Lato"/>
                <a:sym typeface="Lato"/>
              </a:rPr>
              <a:t>$199 deposit due at registration</a:t>
            </a:r>
            <a:endParaRPr sz="1200">
              <a:latin typeface="Lato"/>
              <a:ea typeface="Lato"/>
              <a:cs typeface="Lato"/>
              <a:sym typeface="Lato"/>
            </a:endParaRPr>
          </a:p>
          <a:p>
            <a:pPr indent="0" lvl="0" marL="0" rtl="0" algn="l">
              <a:lnSpc>
                <a:spcPct val="105000"/>
              </a:lnSpc>
              <a:spcBef>
                <a:spcPts val="1200"/>
              </a:spcBef>
              <a:spcAft>
                <a:spcPts val="1200"/>
              </a:spcAft>
              <a:buNone/>
            </a:pPr>
            <a:r>
              <a:rPr lang="en" sz="1200">
                <a:solidFill>
                  <a:srgbClr val="000000"/>
                </a:solidFill>
                <a:latin typeface="Lato"/>
                <a:ea typeface="Lato"/>
                <a:cs typeface="Lato"/>
                <a:sym typeface="Lato"/>
              </a:rPr>
              <a:t>Optional payment plans available at registration. </a:t>
            </a:r>
            <a:endParaRPr sz="1200">
              <a:solidFill>
                <a:srgbClr val="000000"/>
              </a:solidFill>
              <a:latin typeface="Lato"/>
              <a:ea typeface="Lato"/>
              <a:cs typeface="Lato"/>
              <a:sym typeface="Lato"/>
            </a:endParaRPr>
          </a:p>
        </p:txBody>
      </p:sp>
      <p:sp>
        <p:nvSpPr>
          <p:cNvPr id="139" name="Google Shape;139;p22"/>
          <p:cNvSpPr txBox="1"/>
          <p:nvPr/>
        </p:nvSpPr>
        <p:spPr>
          <a:xfrm>
            <a:off x="4572000" y="2795437"/>
            <a:ext cx="3627300" cy="186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u="sng">
                <a:solidFill>
                  <a:srgbClr val="000000"/>
                </a:solidFill>
                <a:latin typeface="Lato"/>
                <a:ea typeface="Lato"/>
                <a:cs typeface="Lato"/>
                <a:sym typeface="Lato"/>
              </a:rPr>
              <a:t>Trip Protection Options</a:t>
            </a:r>
            <a:endParaRPr sz="1200" u="sng">
              <a:solidFill>
                <a:srgbClr val="000000"/>
              </a:solidFill>
              <a:latin typeface="Lato"/>
              <a:ea typeface="Lato"/>
              <a:cs typeface="Lato"/>
              <a:sym typeface="Lato"/>
            </a:endParaRPr>
          </a:p>
          <a:p>
            <a:pPr indent="0" lvl="0" marL="0" rtl="0" algn="ctr">
              <a:spcBef>
                <a:spcPts val="1200"/>
              </a:spcBef>
              <a:spcAft>
                <a:spcPts val="0"/>
              </a:spcAft>
              <a:buClr>
                <a:schemeClr val="dk2"/>
              </a:buClr>
              <a:buSzPts val="1100"/>
              <a:buFont typeface="Arial"/>
              <a:buNone/>
            </a:pPr>
            <a:r>
              <a:rPr lang="en" sz="1200">
                <a:solidFill>
                  <a:schemeClr val="dk2"/>
                </a:solidFill>
                <a:latin typeface="Lato"/>
                <a:ea typeface="Lato"/>
                <a:cs typeface="Lato"/>
                <a:sym typeface="Lato"/>
              </a:rPr>
              <a:t>Travel Refund Program (included in cost)</a:t>
            </a:r>
            <a:endParaRPr sz="1200">
              <a:solidFill>
                <a:schemeClr val="dk2"/>
              </a:solidFill>
              <a:latin typeface="Lato"/>
              <a:ea typeface="Lato"/>
              <a:cs typeface="Lato"/>
              <a:sym typeface="Lato"/>
            </a:endParaRPr>
          </a:p>
          <a:p>
            <a:pPr indent="0" lvl="0" marL="0" rtl="0" algn="ctr">
              <a:spcBef>
                <a:spcPts val="1200"/>
              </a:spcBef>
              <a:spcAft>
                <a:spcPts val="0"/>
              </a:spcAft>
              <a:buNone/>
            </a:pPr>
            <a:r>
              <a:rPr lang="en" sz="1200">
                <a:solidFill>
                  <a:srgbClr val="000000"/>
                </a:solidFill>
                <a:latin typeface="Lato"/>
                <a:ea typeface="Lato"/>
                <a:cs typeface="Lato"/>
                <a:sym typeface="Lato"/>
              </a:rPr>
              <a:t>Travel Refund Program Plus:  $</a:t>
            </a:r>
            <a:r>
              <a:rPr lang="en" sz="1200">
                <a:latin typeface="Lato"/>
                <a:ea typeface="Lato"/>
                <a:cs typeface="Lato"/>
                <a:sym typeface="Lato"/>
              </a:rPr>
              <a:t>189</a:t>
            </a:r>
            <a:endParaRPr sz="1200">
              <a:solidFill>
                <a:srgbClr val="000000"/>
              </a:solidFill>
              <a:latin typeface="Lato"/>
              <a:ea typeface="Lato"/>
              <a:cs typeface="Lato"/>
              <a:sym typeface="Lato"/>
            </a:endParaRPr>
          </a:p>
          <a:p>
            <a:pPr indent="0" lvl="0" marL="0" rtl="0" algn="ctr">
              <a:spcBef>
                <a:spcPts val="0"/>
              </a:spcBef>
              <a:spcAft>
                <a:spcPts val="0"/>
              </a:spcAft>
              <a:buNone/>
            </a:pPr>
            <a:r>
              <a:rPr lang="en" sz="1000">
                <a:solidFill>
                  <a:srgbClr val="000000"/>
                </a:solidFill>
                <a:latin typeface="Lato"/>
                <a:ea typeface="Lato"/>
                <a:cs typeface="Lato"/>
                <a:sym typeface="Lato"/>
              </a:rPr>
              <a:t>(24 </a:t>
            </a:r>
            <a:r>
              <a:rPr lang="en" sz="1000">
                <a:latin typeface="Lato"/>
                <a:ea typeface="Lato"/>
                <a:cs typeface="Lato"/>
                <a:sym typeface="Lato"/>
              </a:rPr>
              <a:t>hours - </a:t>
            </a:r>
            <a:r>
              <a:rPr lang="en" sz="1000">
                <a:solidFill>
                  <a:srgbClr val="000000"/>
                </a:solidFill>
                <a:latin typeface="Lato"/>
                <a:ea typeface="Lato"/>
                <a:cs typeface="Lato"/>
                <a:sym typeface="Lato"/>
              </a:rPr>
              <a:t>includes cancellations due to COVID 19)</a:t>
            </a:r>
            <a:endParaRPr sz="1000">
              <a:solidFill>
                <a:srgbClr val="000000"/>
              </a:solidFill>
              <a:latin typeface="Lato"/>
              <a:ea typeface="Lato"/>
              <a:cs typeface="Lato"/>
              <a:sym typeface="Lato"/>
            </a:endParaRPr>
          </a:p>
          <a:p>
            <a:pPr indent="0" lvl="0" marL="0" rtl="0" algn="ctr">
              <a:spcBef>
                <a:spcPts val="1000"/>
              </a:spcBef>
              <a:spcAft>
                <a:spcPts val="0"/>
              </a:spcAft>
              <a:buNone/>
            </a:pPr>
            <a:r>
              <a:t/>
            </a:r>
            <a:endParaRPr sz="1100">
              <a:solidFill>
                <a:srgbClr val="000000"/>
              </a:solidFill>
              <a:latin typeface="Lato"/>
              <a:ea typeface="Lato"/>
              <a:cs typeface="Lato"/>
              <a:sym typeface="Lato"/>
            </a:endParaRPr>
          </a:p>
          <a:p>
            <a:pPr indent="0" lvl="0" marL="0" rtl="0" algn="l">
              <a:spcBef>
                <a:spcPts val="1200"/>
              </a:spcBef>
              <a:spcAft>
                <a:spcPts val="0"/>
              </a:spcAft>
              <a:buNone/>
            </a:pPr>
            <a:r>
              <a:rPr lang="en" sz="1200">
                <a:solidFill>
                  <a:srgbClr val="000000"/>
                </a:solidFill>
                <a:latin typeface="Lato"/>
                <a:ea typeface="Lato"/>
                <a:cs typeface="Lato"/>
                <a:sym typeface="Lato"/>
              </a:rPr>
              <a:t>See </a:t>
            </a:r>
            <a:r>
              <a:rPr lang="en" sz="1200" u="sng">
                <a:solidFill>
                  <a:srgbClr val="0277BD"/>
                </a:solidFill>
                <a:latin typeface="Lato"/>
                <a:ea typeface="Lato"/>
                <a:cs typeface="Lato"/>
                <a:sym typeface="Lato"/>
                <a:hlinkClick r:id="rId6">
                  <a:extLst>
                    <a:ext uri="{A12FA001-AC4F-418D-AE19-62706E023703}">
                      <ahyp:hlinkClr val="tx"/>
                    </a:ext>
                  </a:extLst>
                </a:hlinkClick>
              </a:rPr>
              <a:t>Terms and Conditions</a:t>
            </a:r>
            <a:r>
              <a:rPr lang="en" sz="1200">
                <a:solidFill>
                  <a:srgbClr val="000000"/>
                </a:solidFill>
                <a:latin typeface="Lato"/>
                <a:ea typeface="Lato"/>
                <a:cs typeface="Lato"/>
                <a:sym typeface="Lato"/>
              </a:rPr>
              <a:t> for more information.</a:t>
            </a:r>
            <a:endParaRPr sz="1200">
              <a:latin typeface="Lato"/>
              <a:ea typeface="Lato"/>
              <a:cs typeface="Lato"/>
              <a:sym typeface="Lato"/>
            </a:endParaRPr>
          </a:p>
          <a:p>
            <a:pPr indent="0" lvl="0" marL="0" rtl="0" algn="l">
              <a:lnSpc>
                <a:spcPct val="105000"/>
              </a:lnSpc>
              <a:spcBef>
                <a:spcPts val="1200"/>
              </a:spcBef>
              <a:spcAft>
                <a:spcPts val="1200"/>
              </a:spcAft>
              <a:buNone/>
            </a:pPr>
            <a:r>
              <a:t/>
            </a:r>
            <a:endParaRPr sz="1300">
              <a:solidFill>
                <a:srgbClr val="000000"/>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