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aleway"/>
      <p:regular r:id="rId20"/>
      <p:bold r:id="rId21"/>
      <p:italic r:id="rId22"/>
      <p:boldItalic r:id="rId23"/>
    </p:embeddedFont>
    <p:embeddedFont>
      <p:font typeface="Lato"/>
      <p:regular r:id="rId24"/>
      <p:bold r:id="rId25"/>
      <p:italic r:id="rId26"/>
      <p:boldItalic r:id="rId27"/>
    </p:embeddedFont>
    <p:embeddedFont>
      <p:font typeface="Lato Black"/>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Lato-regular.fntdata"/><Relationship Id="rId23" Type="http://schemas.openxmlformats.org/officeDocument/2006/relationships/font" Target="fonts/Raleway-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LatoBlack-bold.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lack-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6d1fcc6c3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f6d1fcc6c3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f7596178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f7596178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6d1fcc6c3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f6d1fcc6c3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f75961786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f75961786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f6d1fcc6c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f6d1fcc6c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f6d1fcc6c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f6d1fcc6c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f6d1fcc6c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f6d1fcc6c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6d1fcc6c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f6d1fcc6c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6d1fcc6c3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6d1fcc6c3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7607503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7607503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76075036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76075036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6d1fcc6c3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6d1fcc6c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6d1fcc6c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6d1fcc6c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cxnSp>
        <p:nvCxnSpPr>
          <p:cNvPr id="60" name="Google Shape;60;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1" name="Google Shape;61;p1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62" name="Google Shape;62;p11"/>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3" name="Google Shape;63;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cxnSp>
        <p:nvCxnSpPr>
          <p:cNvPr id="65" name="Google Shape;65;p1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6" name="Google Shape;66;p1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7" name="Google Shape;67;p12"/>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8" name="Google Shape;68;p12"/>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9" name="Google Shape;69;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mt="14000"/>
          </a:blip>
          <a:srcRect b="13547" l="935" r="581" t="3341"/>
          <a:stretch/>
        </p:blipFill>
        <p:spPr>
          <a:xfrm>
            <a:off x="0" y="0"/>
            <a:ext cx="9144003" cy="5143501"/>
          </a:xfrm>
          <a:prstGeom prst="rect">
            <a:avLst/>
          </a:prstGeom>
          <a:noFill/>
          <a:ln>
            <a:noFill/>
          </a:ln>
        </p:spPr>
      </p:pic>
      <p:sp>
        <p:nvSpPr>
          <p:cNvPr id="38" name="Google Shape;38;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 name="Google Shape;3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gradFill>
          <a:gsLst>
            <a:gs pos="0">
              <a:srgbClr val="FDECDB"/>
            </a:gs>
            <a:gs pos="100000">
              <a:srgbClr val="F0A963"/>
            </a:gs>
          </a:gsLst>
          <a:lin ang="5400012" scaled="0"/>
        </a:grad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 name="Google Shape;42;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8"/>
          <p:cNvSpPr txBox="1"/>
          <p:nvPr>
            <p:ph type="title"/>
          </p:nvPr>
        </p:nvSpPr>
        <p:spPr>
          <a:xfrm>
            <a:off x="382950" y="329775"/>
            <a:ext cx="83781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 name="Google Shape;45;p8"/>
          <p:cNvSpPr txBox="1"/>
          <p:nvPr>
            <p:ph idx="1" type="body"/>
          </p:nvPr>
        </p:nvSpPr>
        <p:spPr>
          <a:xfrm>
            <a:off x="492900" y="1413050"/>
            <a:ext cx="8158200" cy="3275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 name="Google Shape;4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8"/>
          <p:cNvSpPr/>
          <p:nvPr/>
        </p:nvSpPr>
        <p:spPr>
          <a:xfrm>
            <a:off x="360000" y="322650"/>
            <a:ext cx="8424000" cy="4498200"/>
          </a:xfrm>
          <a:prstGeom prst="roundRect">
            <a:avLst>
              <a:gd fmla="val 16667" name="adj"/>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8" name="Shape 48"/>
        <p:cNvGrpSpPr/>
        <p:nvPr/>
      </p:nvGrpSpPr>
      <p:grpSpPr>
        <a:xfrm>
          <a:off x="0" y="0"/>
          <a:ext cx="0" cy="0"/>
          <a:chOff x="0" y="0"/>
          <a:chExt cx="0" cy="0"/>
        </a:xfrm>
      </p:grpSpPr>
      <p:cxnSp>
        <p:nvCxnSpPr>
          <p:cNvPr id="49" name="Google Shape;49;p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0" name="Google Shape;50;p9"/>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1" name="Google Shape;51;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1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 name="Google Shape;54;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5" name="Google Shape;55;p10"/>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6" name="Google Shape;56;p10"/>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7" name="Google Shape;57;p1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8" name="Google Shape;58;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grandclassroom.com" TargetMode="External"/><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hyperlink" Target="https://grandclassroom.com/parents/terms-and-condition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4"/>
          <p:cNvSpPr txBox="1"/>
          <p:nvPr>
            <p:ph idx="4294967295" type="ctrTitle"/>
          </p:nvPr>
        </p:nvSpPr>
        <p:spPr>
          <a:xfrm>
            <a:off x="254625" y="132800"/>
            <a:ext cx="8222100" cy="93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920">
                <a:solidFill>
                  <a:schemeClr val="lt1"/>
                </a:solidFill>
              </a:rPr>
              <a:t>Sunset Elementary School </a:t>
            </a:r>
            <a:endParaRPr sz="3920">
              <a:solidFill>
                <a:schemeClr val="lt1"/>
              </a:solidFill>
            </a:endParaRPr>
          </a:p>
        </p:txBody>
      </p:sp>
      <p:sp>
        <p:nvSpPr>
          <p:cNvPr id="77" name="Google Shape;77;p14"/>
          <p:cNvSpPr txBox="1"/>
          <p:nvPr>
            <p:ph idx="4294967295" type="body"/>
          </p:nvPr>
        </p:nvSpPr>
        <p:spPr>
          <a:xfrm>
            <a:off x="328017" y="4226025"/>
            <a:ext cx="8388600" cy="393600"/>
          </a:xfrm>
          <a:prstGeom prst="rect">
            <a:avLst/>
          </a:prstGeom>
        </p:spPr>
        <p:txBody>
          <a:bodyPr anchorCtr="0" anchor="t" bIns="91425" lIns="91425" spcFirstLastPara="1" rIns="91425" wrap="square" tIns="91425">
            <a:noAutofit/>
          </a:bodyPr>
          <a:lstStyle/>
          <a:p>
            <a:pPr indent="0" lvl="0" marL="0" rtl="0" algn="r">
              <a:lnSpc>
                <a:spcPct val="90000"/>
              </a:lnSpc>
              <a:spcBef>
                <a:spcPts val="0"/>
              </a:spcBef>
              <a:spcAft>
                <a:spcPts val="1200"/>
              </a:spcAft>
              <a:buNone/>
            </a:pPr>
            <a:r>
              <a:rPr lang="en" sz="2300">
                <a:solidFill>
                  <a:schemeClr val="lt1"/>
                </a:solidFill>
              </a:rPr>
              <a:t>Washington, D.C. Adventure March 28th - 31st 2023</a:t>
            </a:r>
            <a:endParaRPr sz="2300">
              <a:solidFill>
                <a:schemeClr val="lt1"/>
              </a:solidFill>
            </a:endParaRPr>
          </a:p>
        </p:txBody>
      </p:sp>
      <p:cxnSp>
        <p:nvCxnSpPr>
          <p:cNvPr id="78" name="Google Shape;78;p14"/>
          <p:cNvCxnSpPr/>
          <p:nvPr/>
        </p:nvCxnSpPr>
        <p:spPr>
          <a:xfrm>
            <a:off x="696525" y="4811325"/>
            <a:ext cx="79941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idx="4294967295" type="body"/>
          </p:nvPr>
        </p:nvSpPr>
        <p:spPr>
          <a:xfrm>
            <a:off x="298550" y="255625"/>
            <a:ext cx="5475600" cy="1499700"/>
          </a:xfrm>
          <a:prstGeom prst="rect">
            <a:avLst/>
          </a:prstGeom>
        </p:spPr>
        <p:txBody>
          <a:bodyPr anchorCtr="0" anchor="t" bIns="91425" lIns="91425" spcFirstLastPara="1" rIns="91425" wrap="square" tIns="91425">
            <a:noAutofit/>
          </a:bodyPr>
          <a:lstStyle/>
          <a:p>
            <a:pPr indent="-316865" lvl="0" marL="457200" rtl="0" algn="l">
              <a:lnSpc>
                <a:spcPct val="95000"/>
              </a:lnSpc>
              <a:spcBef>
                <a:spcPts val="0"/>
              </a:spcBef>
              <a:spcAft>
                <a:spcPts val="0"/>
              </a:spcAft>
              <a:buSzPts val="1390"/>
              <a:buChar char="●"/>
            </a:pPr>
            <a:r>
              <a:rPr lang="en" sz="1390"/>
              <a:t>White House (picture stop)</a:t>
            </a:r>
            <a:endParaRPr sz="1390"/>
          </a:p>
          <a:p>
            <a:pPr indent="-316865" lvl="0" marL="457200" rtl="0" algn="l">
              <a:lnSpc>
                <a:spcPct val="95000"/>
              </a:lnSpc>
              <a:spcBef>
                <a:spcPts val="0"/>
              </a:spcBef>
              <a:spcAft>
                <a:spcPts val="0"/>
              </a:spcAft>
              <a:buSzPts val="1390"/>
              <a:buChar char="●"/>
            </a:pPr>
            <a:r>
              <a:rPr lang="en" sz="1390"/>
              <a:t>Smithsonian Museums including the American History Museum, Natural History Museum,  and the National Museum of the American Indian</a:t>
            </a:r>
            <a:endParaRPr sz="1390"/>
          </a:p>
          <a:p>
            <a:pPr indent="-316865" lvl="0" marL="457200" rtl="0" algn="l">
              <a:lnSpc>
                <a:spcPct val="95000"/>
              </a:lnSpc>
              <a:spcBef>
                <a:spcPts val="0"/>
              </a:spcBef>
              <a:spcAft>
                <a:spcPts val="0"/>
              </a:spcAft>
              <a:buSzPts val="1390"/>
              <a:buChar char="●"/>
            </a:pPr>
            <a:r>
              <a:rPr lang="en" sz="1390"/>
              <a:t>Walking tour of the U.S. Capitol</a:t>
            </a:r>
            <a:endParaRPr sz="1390"/>
          </a:p>
          <a:p>
            <a:pPr indent="-316865" lvl="0" marL="457200" rtl="0" algn="l">
              <a:lnSpc>
                <a:spcPct val="95000"/>
              </a:lnSpc>
              <a:spcBef>
                <a:spcPts val="0"/>
              </a:spcBef>
              <a:spcAft>
                <a:spcPts val="0"/>
              </a:spcAft>
              <a:buSzPts val="1390"/>
              <a:buChar char="●"/>
            </a:pPr>
            <a:r>
              <a:rPr lang="en" sz="1390"/>
              <a:t>Ford’s Theatre</a:t>
            </a:r>
            <a:endParaRPr sz="1390"/>
          </a:p>
          <a:p>
            <a:pPr indent="0" lvl="0" marL="457200" rtl="0" algn="l">
              <a:lnSpc>
                <a:spcPct val="95000"/>
              </a:lnSpc>
              <a:spcBef>
                <a:spcPts val="1200"/>
              </a:spcBef>
              <a:spcAft>
                <a:spcPts val="1200"/>
              </a:spcAft>
              <a:buSzPts val="605"/>
              <a:buNone/>
            </a:pPr>
            <a:r>
              <a:t/>
            </a:r>
            <a:endParaRPr sz="989"/>
          </a:p>
        </p:txBody>
      </p:sp>
      <p:pic>
        <p:nvPicPr>
          <p:cNvPr id="140" name="Google Shape;140;p23"/>
          <p:cNvPicPr preferRelativeResize="0"/>
          <p:nvPr/>
        </p:nvPicPr>
        <p:blipFill>
          <a:blip r:embed="rId3">
            <a:alphaModFix/>
          </a:blip>
          <a:stretch>
            <a:fillRect/>
          </a:stretch>
        </p:blipFill>
        <p:spPr>
          <a:xfrm rot="-323471">
            <a:off x="5922651" y="313478"/>
            <a:ext cx="2728794" cy="1981224"/>
          </a:xfrm>
          <a:prstGeom prst="rect">
            <a:avLst/>
          </a:prstGeom>
          <a:noFill/>
          <a:ln>
            <a:noFill/>
          </a:ln>
        </p:spPr>
      </p:pic>
      <p:pic>
        <p:nvPicPr>
          <p:cNvPr id="141" name="Google Shape;141;p23"/>
          <p:cNvPicPr preferRelativeResize="0"/>
          <p:nvPr/>
        </p:nvPicPr>
        <p:blipFill>
          <a:blip r:embed="rId4">
            <a:alphaModFix/>
          </a:blip>
          <a:stretch>
            <a:fillRect/>
          </a:stretch>
        </p:blipFill>
        <p:spPr>
          <a:xfrm rot="189680">
            <a:off x="149400" y="1843701"/>
            <a:ext cx="4422602" cy="2863350"/>
          </a:xfrm>
          <a:prstGeom prst="rect">
            <a:avLst/>
          </a:prstGeom>
          <a:noFill/>
          <a:ln>
            <a:noFill/>
          </a:ln>
        </p:spPr>
      </p:pic>
      <p:pic>
        <p:nvPicPr>
          <p:cNvPr id="142" name="Google Shape;142;p23"/>
          <p:cNvPicPr preferRelativeResize="0"/>
          <p:nvPr/>
        </p:nvPicPr>
        <p:blipFill>
          <a:blip r:embed="rId5">
            <a:alphaModFix/>
          </a:blip>
          <a:stretch>
            <a:fillRect/>
          </a:stretch>
        </p:blipFill>
        <p:spPr>
          <a:xfrm>
            <a:off x="4859572" y="2678450"/>
            <a:ext cx="3877553" cy="2224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944700" y="454400"/>
            <a:ext cx="72546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400"/>
              <a:t>How to Register</a:t>
            </a:r>
            <a:endParaRPr sz="3400"/>
          </a:p>
        </p:txBody>
      </p:sp>
      <p:sp>
        <p:nvSpPr>
          <p:cNvPr id="148" name="Google Shape;148;p24"/>
          <p:cNvSpPr txBox="1"/>
          <p:nvPr>
            <p:ph idx="1" type="body"/>
          </p:nvPr>
        </p:nvSpPr>
        <p:spPr>
          <a:xfrm>
            <a:off x="4572000" y="1238400"/>
            <a:ext cx="4022100" cy="1860300"/>
          </a:xfrm>
          <a:prstGeom prst="rect">
            <a:avLst/>
          </a:prstGeom>
        </p:spPr>
        <p:txBody>
          <a:bodyPr anchorCtr="0" anchor="t" bIns="91425" lIns="91425" spcFirstLastPara="1" rIns="91425" wrap="square" tIns="91425">
            <a:noAutofit/>
          </a:bodyPr>
          <a:lstStyle/>
          <a:p>
            <a:pPr indent="0" lvl="0" marL="0" rtl="0" algn="l">
              <a:lnSpc>
                <a:spcPct val="90000"/>
              </a:lnSpc>
              <a:spcBef>
                <a:spcPts val="1200"/>
              </a:spcBef>
              <a:spcAft>
                <a:spcPts val="0"/>
              </a:spcAft>
              <a:buSzPts val="523"/>
              <a:buNone/>
            </a:pPr>
            <a:r>
              <a:rPr lang="en">
                <a:solidFill>
                  <a:srgbClr val="000000"/>
                </a:solidFill>
              </a:rPr>
              <a:t>Visit </a:t>
            </a:r>
            <a:r>
              <a:rPr lang="en" u="sng">
                <a:solidFill>
                  <a:srgbClr val="0277BD"/>
                </a:solidFill>
                <a:hlinkClick r:id="rId3">
                  <a:extLst>
                    <a:ext uri="{A12FA001-AC4F-418D-AE19-62706E023703}">
                      <ahyp:hlinkClr val="tx"/>
                    </a:ext>
                  </a:extLst>
                </a:hlinkClick>
              </a:rPr>
              <a:t>www.grandclassroom.com</a:t>
            </a:r>
            <a:r>
              <a:rPr lang="en">
                <a:solidFill>
                  <a:srgbClr val="000000"/>
                </a:solidFill>
              </a:rPr>
              <a:t> and search for your trip by entering  your school name and state. </a:t>
            </a:r>
            <a:endParaRPr>
              <a:solidFill>
                <a:srgbClr val="000000"/>
              </a:solidFill>
            </a:endParaRPr>
          </a:p>
          <a:p>
            <a:pPr indent="0" lvl="0" marL="457200" rtl="0" algn="l">
              <a:lnSpc>
                <a:spcPct val="90000"/>
              </a:lnSpc>
              <a:spcBef>
                <a:spcPts val="1200"/>
              </a:spcBef>
              <a:spcAft>
                <a:spcPts val="0"/>
              </a:spcAft>
              <a:buSzPts val="523"/>
              <a:buNone/>
            </a:pPr>
            <a:r>
              <a:rPr lang="en">
                <a:solidFill>
                  <a:srgbClr val="000000"/>
                </a:solidFill>
              </a:rPr>
              <a:t>$733  per student/$933 per adult</a:t>
            </a:r>
            <a:endParaRPr>
              <a:solidFill>
                <a:srgbClr val="000000"/>
              </a:solidFill>
            </a:endParaRPr>
          </a:p>
          <a:p>
            <a:pPr indent="0" lvl="0" marL="457200" rtl="0" algn="l">
              <a:lnSpc>
                <a:spcPct val="105000"/>
              </a:lnSpc>
              <a:spcBef>
                <a:spcPts val="1200"/>
              </a:spcBef>
              <a:spcAft>
                <a:spcPts val="0"/>
              </a:spcAft>
              <a:buSzPts val="523"/>
              <a:buNone/>
            </a:pPr>
            <a:r>
              <a:rPr lang="en">
                <a:solidFill>
                  <a:srgbClr val="000000"/>
                </a:solidFill>
              </a:rPr>
              <a:t>$99 deposit due at registration</a:t>
            </a:r>
            <a:endParaRPr>
              <a:solidFill>
                <a:srgbClr val="000000"/>
              </a:solidFill>
            </a:endParaRPr>
          </a:p>
          <a:p>
            <a:pPr indent="0" lvl="0" marL="0" rtl="0" algn="l">
              <a:lnSpc>
                <a:spcPct val="105000"/>
              </a:lnSpc>
              <a:spcBef>
                <a:spcPts val="1200"/>
              </a:spcBef>
              <a:spcAft>
                <a:spcPts val="1200"/>
              </a:spcAft>
              <a:buSzPts val="523"/>
              <a:buNone/>
            </a:pPr>
            <a:r>
              <a:rPr lang="en"/>
              <a:t>Optional payment plans available at registration. </a:t>
            </a:r>
            <a:endParaRPr/>
          </a:p>
        </p:txBody>
      </p:sp>
      <p:pic>
        <p:nvPicPr>
          <p:cNvPr id="149" name="Google Shape;149;p24"/>
          <p:cNvPicPr preferRelativeResize="0"/>
          <p:nvPr/>
        </p:nvPicPr>
        <p:blipFill rotWithShape="1">
          <a:blip r:embed="rId4">
            <a:alphaModFix/>
          </a:blip>
          <a:srcRect b="5166" l="0" r="0" t="1740"/>
          <a:stretch/>
        </p:blipFill>
        <p:spPr>
          <a:xfrm>
            <a:off x="868513" y="1238400"/>
            <a:ext cx="3544900" cy="1514000"/>
          </a:xfrm>
          <a:prstGeom prst="rect">
            <a:avLst/>
          </a:prstGeom>
          <a:noFill/>
          <a:ln>
            <a:noFill/>
          </a:ln>
        </p:spPr>
      </p:pic>
      <p:pic>
        <p:nvPicPr>
          <p:cNvPr id="150" name="Google Shape;150;p24"/>
          <p:cNvPicPr preferRelativeResize="0"/>
          <p:nvPr/>
        </p:nvPicPr>
        <p:blipFill rotWithShape="1">
          <a:blip r:embed="rId5">
            <a:alphaModFix/>
          </a:blip>
          <a:srcRect b="42935" l="65900" r="13637" t="30432"/>
          <a:stretch/>
        </p:blipFill>
        <p:spPr>
          <a:xfrm>
            <a:off x="1419663" y="2903175"/>
            <a:ext cx="2442581" cy="1788326"/>
          </a:xfrm>
          <a:prstGeom prst="rect">
            <a:avLst/>
          </a:prstGeom>
          <a:noFill/>
          <a:ln>
            <a:noFill/>
          </a:ln>
        </p:spPr>
      </p:pic>
      <p:sp>
        <p:nvSpPr>
          <p:cNvPr id="151" name="Google Shape;151;p24"/>
          <p:cNvSpPr/>
          <p:nvPr/>
        </p:nvSpPr>
        <p:spPr>
          <a:xfrm>
            <a:off x="1838325" y="3771900"/>
            <a:ext cx="1704900" cy="755700"/>
          </a:xfrm>
          <a:prstGeom prst="wedgeRoundRectCallout">
            <a:avLst>
              <a:gd fmla="val 114815" name="adj1"/>
              <a:gd fmla="val 9792" name="adj2"/>
              <a:gd fmla="val 0" name="adj3"/>
            </a:avLst>
          </a:prstGeom>
          <a:no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txBox="1"/>
          <p:nvPr>
            <p:ph idx="1" type="body"/>
          </p:nvPr>
        </p:nvSpPr>
        <p:spPr>
          <a:xfrm>
            <a:off x="4413400" y="3065338"/>
            <a:ext cx="4022100" cy="1464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23"/>
              <a:buNone/>
            </a:pPr>
            <a:r>
              <a:rPr lang="en">
                <a:solidFill>
                  <a:srgbClr val="000000"/>
                </a:solidFill>
              </a:rPr>
              <a:t>Travel Refund Program Plus: $139</a:t>
            </a:r>
            <a:endParaRPr>
              <a:solidFill>
                <a:srgbClr val="000000"/>
              </a:solidFill>
            </a:endParaRPr>
          </a:p>
          <a:p>
            <a:pPr indent="0" lvl="0" marL="0" rtl="0" algn="ctr">
              <a:lnSpc>
                <a:spcPct val="100000"/>
              </a:lnSpc>
              <a:spcBef>
                <a:spcPts val="1200"/>
              </a:spcBef>
              <a:spcAft>
                <a:spcPts val="0"/>
              </a:spcAft>
              <a:buSzPts val="523"/>
              <a:buNone/>
            </a:pPr>
            <a:r>
              <a:rPr lang="en">
                <a:solidFill>
                  <a:srgbClr val="000000"/>
                </a:solidFill>
              </a:rPr>
              <a:t>Travel Refund Program: $66</a:t>
            </a:r>
            <a:endParaRPr>
              <a:solidFill>
                <a:srgbClr val="000000"/>
              </a:solidFill>
            </a:endParaRPr>
          </a:p>
          <a:p>
            <a:pPr indent="0" lvl="0" marL="0" rtl="0" algn="ctr">
              <a:lnSpc>
                <a:spcPct val="100000"/>
              </a:lnSpc>
              <a:spcBef>
                <a:spcPts val="1200"/>
              </a:spcBef>
              <a:spcAft>
                <a:spcPts val="0"/>
              </a:spcAft>
              <a:buSzPts val="523"/>
              <a:buNone/>
            </a:pPr>
            <a:r>
              <a:rPr lang="en">
                <a:solidFill>
                  <a:srgbClr val="000000"/>
                </a:solidFill>
              </a:rPr>
              <a:t>See </a:t>
            </a:r>
            <a:r>
              <a:rPr lang="en" u="sng">
                <a:solidFill>
                  <a:schemeClr val="hlink"/>
                </a:solidFill>
                <a:hlinkClick r:id="rId6"/>
              </a:rPr>
              <a:t>Terms and Conditions</a:t>
            </a:r>
            <a:r>
              <a:rPr lang="en">
                <a:solidFill>
                  <a:srgbClr val="000000"/>
                </a:solidFill>
              </a:rPr>
              <a:t> for more information.</a:t>
            </a:r>
            <a:endParaRPr>
              <a:solidFill>
                <a:srgbClr val="000000"/>
              </a:solidFill>
            </a:endParaRPr>
          </a:p>
          <a:p>
            <a:pPr indent="0" lvl="0" marL="0" rtl="0" algn="l">
              <a:lnSpc>
                <a:spcPct val="105000"/>
              </a:lnSpc>
              <a:spcBef>
                <a:spcPts val="1200"/>
              </a:spcBef>
              <a:spcAft>
                <a:spcPts val="1200"/>
              </a:spcAft>
              <a:buSzPts val="523"/>
              <a:buNone/>
            </a:pPr>
            <a:r>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85775" y="0"/>
            <a:ext cx="3450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00"/>
              <a:t>FAQs</a:t>
            </a:r>
            <a:endParaRPr sz="4000"/>
          </a:p>
        </p:txBody>
      </p:sp>
      <p:sp>
        <p:nvSpPr>
          <p:cNvPr id="158" name="Google Shape;158;p25"/>
          <p:cNvSpPr txBox="1"/>
          <p:nvPr>
            <p:ph idx="1" type="body"/>
          </p:nvPr>
        </p:nvSpPr>
        <p:spPr>
          <a:xfrm>
            <a:off x="2410100" y="635400"/>
            <a:ext cx="6321600" cy="39627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1000"/>
              </a:spcBef>
              <a:spcAft>
                <a:spcPts val="0"/>
              </a:spcAft>
              <a:buSzPct val="100000"/>
              <a:buChar char="➔"/>
            </a:pPr>
            <a:r>
              <a:rPr b="1" lang="en"/>
              <a:t>What does the trip cost include? </a:t>
            </a:r>
            <a:r>
              <a:rPr lang="en"/>
              <a:t>It is an all-inclusive price that covers airfare, motor coach, tour guide, lodging, all meals while on tour, activity admissions, medical/dental coverage, and trip planning.</a:t>
            </a:r>
            <a:endParaRPr/>
          </a:p>
          <a:p>
            <a:pPr indent="-334327" lvl="0" marL="457200" rtl="0" algn="l">
              <a:spcBef>
                <a:spcPts val="1200"/>
              </a:spcBef>
              <a:spcAft>
                <a:spcPts val="0"/>
              </a:spcAft>
              <a:buSzPct val="100000"/>
              <a:buChar char="➔"/>
            </a:pPr>
            <a:r>
              <a:rPr b="1" lang="en"/>
              <a:t>How much </a:t>
            </a:r>
            <a:r>
              <a:rPr b="1" lang="en"/>
              <a:t>spending money should I bring?</a:t>
            </a:r>
            <a:r>
              <a:rPr lang="en"/>
              <a:t> We recommend about $50-$100 for snacks, souvenirs and an optional tip for your Grand Classroom guide. </a:t>
            </a:r>
            <a:endParaRPr/>
          </a:p>
          <a:p>
            <a:pPr indent="-334327" lvl="0" marL="457200" rtl="0" algn="l">
              <a:spcBef>
                <a:spcPts val="1200"/>
              </a:spcBef>
              <a:spcAft>
                <a:spcPts val="0"/>
              </a:spcAft>
              <a:buSzPct val="100000"/>
              <a:buChar char="➔"/>
            </a:pPr>
            <a:r>
              <a:rPr b="1" lang="en"/>
              <a:t>What is the rooming situation?</a:t>
            </a:r>
            <a:r>
              <a:rPr lang="en"/>
              <a:t> Students stay 3-4 to a room.  Teachers will assign rooms. </a:t>
            </a:r>
            <a:endParaRPr/>
          </a:p>
          <a:p>
            <a:pPr indent="-334327" lvl="0" marL="457200" rtl="0" algn="l">
              <a:spcBef>
                <a:spcPts val="1000"/>
              </a:spcBef>
              <a:spcAft>
                <a:spcPts val="0"/>
              </a:spcAft>
              <a:buSzPct val="100000"/>
              <a:buChar char="➔"/>
            </a:pPr>
            <a:r>
              <a:rPr b="1" lang="en"/>
              <a:t>What forms do I need to fill out?</a:t>
            </a:r>
            <a:r>
              <a:rPr lang="en"/>
              <a:t> You will be sent a medical form and a behavior contract through the Grand Classroom trip page closer to travel. This is where you will note any dietary restrictions or allergies.</a:t>
            </a:r>
            <a:endParaRPr/>
          </a:p>
        </p:txBody>
      </p:sp>
      <p:pic>
        <p:nvPicPr>
          <p:cNvPr id="159" name="Google Shape;159;p25"/>
          <p:cNvPicPr preferRelativeResize="0"/>
          <p:nvPr/>
        </p:nvPicPr>
        <p:blipFill>
          <a:blip r:embed="rId3">
            <a:alphaModFix/>
          </a:blip>
          <a:stretch>
            <a:fillRect/>
          </a:stretch>
        </p:blipFill>
        <p:spPr>
          <a:xfrm>
            <a:off x="304800" y="963775"/>
            <a:ext cx="2105299" cy="33059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382950" y="657350"/>
            <a:ext cx="83781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100"/>
              <a:t>Questions?</a:t>
            </a:r>
            <a:endParaRPr sz="4100"/>
          </a:p>
        </p:txBody>
      </p:sp>
      <p:sp>
        <p:nvSpPr>
          <p:cNvPr id="165" name="Google Shape;165;p26"/>
          <p:cNvSpPr txBox="1"/>
          <p:nvPr>
            <p:ph idx="1" type="body"/>
          </p:nvPr>
        </p:nvSpPr>
        <p:spPr>
          <a:xfrm>
            <a:off x="492900" y="1546400"/>
            <a:ext cx="8158200" cy="3275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300">
                <a:solidFill>
                  <a:srgbClr val="000000"/>
                </a:solidFill>
              </a:rPr>
              <a:t>Contact your Grand Classroom representative, </a:t>
            </a:r>
            <a:endParaRPr sz="2300">
              <a:solidFill>
                <a:srgbClr val="000000"/>
              </a:solidFill>
            </a:endParaRPr>
          </a:p>
          <a:p>
            <a:pPr indent="0" lvl="0" marL="0" rtl="0" algn="ctr">
              <a:spcBef>
                <a:spcPts val="1200"/>
              </a:spcBef>
              <a:spcAft>
                <a:spcPts val="0"/>
              </a:spcAft>
              <a:buNone/>
            </a:pPr>
            <a:r>
              <a:rPr lang="en" sz="2300">
                <a:solidFill>
                  <a:srgbClr val="000000"/>
                </a:solidFill>
              </a:rPr>
              <a:t>Iris Keogh</a:t>
            </a:r>
            <a:endParaRPr sz="2300">
              <a:solidFill>
                <a:srgbClr val="000000"/>
              </a:solidFill>
            </a:endParaRPr>
          </a:p>
          <a:p>
            <a:pPr indent="0" lvl="0" marL="0" rtl="0" algn="ctr">
              <a:spcBef>
                <a:spcPts val="1200"/>
              </a:spcBef>
              <a:spcAft>
                <a:spcPts val="0"/>
              </a:spcAft>
              <a:buNone/>
            </a:pPr>
            <a:r>
              <a:rPr lang="en" sz="2300">
                <a:solidFill>
                  <a:srgbClr val="000000"/>
                </a:solidFill>
              </a:rPr>
              <a:t>Email: iris@grandclassroom.com</a:t>
            </a:r>
            <a:endParaRPr sz="2300">
              <a:solidFill>
                <a:srgbClr val="000000"/>
              </a:solidFill>
            </a:endParaRPr>
          </a:p>
          <a:p>
            <a:pPr indent="0" lvl="0" marL="0" rtl="0" algn="ctr">
              <a:spcBef>
                <a:spcPts val="1200"/>
              </a:spcBef>
              <a:spcAft>
                <a:spcPts val="0"/>
              </a:spcAft>
              <a:buNone/>
            </a:pPr>
            <a:r>
              <a:rPr lang="en" sz="2300">
                <a:solidFill>
                  <a:srgbClr val="000000"/>
                </a:solidFill>
              </a:rPr>
              <a:t>Phone: 434-975-2629</a:t>
            </a:r>
            <a:endParaRPr sz="2300">
              <a:solidFill>
                <a:srgbClr val="000000"/>
              </a:solidFill>
            </a:endParaRPr>
          </a:p>
          <a:p>
            <a:pPr indent="0" lvl="0" marL="0" rtl="0" algn="ctr">
              <a:spcBef>
                <a:spcPts val="1200"/>
              </a:spcBef>
              <a:spcAft>
                <a:spcPts val="0"/>
              </a:spcAft>
              <a:buNone/>
            </a:pPr>
            <a:r>
              <a:t/>
            </a:r>
            <a:endParaRPr sz="2300">
              <a:solidFill>
                <a:srgbClr val="000000"/>
              </a:solidFill>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27"/>
          <p:cNvSpPr txBox="1"/>
          <p:nvPr>
            <p:ph idx="4294967295" type="title"/>
          </p:nvPr>
        </p:nvSpPr>
        <p:spPr>
          <a:xfrm>
            <a:off x="3933675" y="4083875"/>
            <a:ext cx="4874700" cy="635400"/>
          </a:xfrm>
          <a:prstGeom prst="rect">
            <a:avLst/>
          </a:prstGeom>
        </p:spPr>
        <p:txBody>
          <a:bodyPr anchorCtr="0" anchor="t" bIns="91425" lIns="91425" spcFirstLastPara="1" rIns="91425" wrap="square" tIns="91425">
            <a:normAutofit fontScale="90000"/>
          </a:bodyPr>
          <a:lstStyle/>
          <a:p>
            <a:pPr indent="0" lvl="0" marL="0" rtl="0" algn="r">
              <a:spcBef>
                <a:spcPts val="0"/>
              </a:spcBef>
              <a:spcAft>
                <a:spcPts val="0"/>
              </a:spcAft>
              <a:buNone/>
            </a:pPr>
            <a:r>
              <a:rPr lang="en">
                <a:solidFill>
                  <a:schemeClr val="lt1"/>
                </a:solidFill>
                <a:latin typeface="Lato"/>
                <a:ea typeface="Lato"/>
                <a:cs typeface="Lato"/>
                <a:sym typeface="Lato"/>
              </a:rPr>
              <a:t>See you in Washington, D.C.! </a:t>
            </a:r>
            <a:endParaRPr>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5"/>
          <p:cNvPicPr preferRelativeResize="0"/>
          <p:nvPr/>
        </p:nvPicPr>
        <p:blipFill>
          <a:blip r:embed="rId3">
            <a:alphaModFix/>
          </a:blip>
          <a:stretch>
            <a:fillRect/>
          </a:stretch>
        </p:blipFill>
        <p:spPr>
          <a:xfrm>
            <a:off x="1757075" y="1011475"/>
            <a:ext cx="5629838" cy="3753225"/>
          </a:xfrm>
          <a:prstGeom prst="rect">
            <a:avLst/>
          </a:prstGeom>
          <a:noFill/>
          <a:ln>
            <a:noFill/>
          </a:ln>
        </p:spPr>
      </p:pic>
      <p:sp>
        <p:nvSpPr>
          <p:cNvPr id="84" name="Google Shape;84;p15"/>
          <p:cNvSpPr txBox="1"/>
          <p:nvPr>
            <p:ph type="title"/>
          </p:nvPr>
        </p:nvSpPr>
        <p:spPr>
          <a:xfrm>
            <a:off x="432475" y="690600"/>
            <a:ext cx="83781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0" lang="en" sz="3200">
                <a:latin typeface="Lato Black"/>
                <a:ea typeface="Lato Black"/>
                <a:cs typeface="Lato Black"/>
                <a:sym typeface="Lato Black"/>
              </a:rPr>
              <a:t>Who is...</a:t>
            </a:r>
            <a:endParaRPr sz="32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b="5571" l="0" r="0" t="5562"/>
          <a:stretch/>
        </p:blipFill>
        <p:spPr>
          <a:xfrm rot="600001">
            <a:off x="336386" y="308222"/>
            <a:ext cx="2716381" cy="1810481"/>
          </a:xfrm>
          <a:prstGeom prst="rect">
            <a:avLst/>
          </a:prstGeom>
          <a:noFill/>
          <a:ln>
            <a:noFill/>
          </a:ln>
        </p:spPr>
      </p:pic>
      <p:pic>
        <p:nvPicPr>
          <p:cNvPr id="90" name="Google Shape;90;p16"/>
          <p:cNvPicPr preferRelativeResize="0"/>
          <p:nvPr/>
        </p:nvPicPr>
        <p:blipFill rotWithShape="1">
          <a:blip r:embed="rId4">
            <a:alphaModFix/>
          </a:blip>
          <a:srcRect b="3288" l="0" r="0" t="3297"/>
          <a:stretch/>
        </p:blipFill>
        <p:spPr>
          <a:xfrm rot="-990733">
            <a:off x="493725" y="2730965"/>
            <a:ext cx="2669274" cy="1781668"/>
          </a:xfrm>
          <a:prstGeom prst="rect">
            <a:avLst/>
          </a:prstGeom>
          <a:noFill/>
          <a:ln>
            <a:noFill/>
          </a:ln>
        </p:spPr>
      </p:pic>
      <p:sp>
        <p:nvSpPr>
          <p:cNvPr id="91" name="Google Shape;91;p16"/>
          <p:cNvSpPr txBox="1"/>
          <p:nvPr>
            <p:ph idx="4294967295" type="body"/>
          </p:nvPr>
        </p:nvSpPr>
        <p:spPr>
          <a:xfrm>
            <a:off x="3437975" y="2245500"/>
            <a:ext cx="5056200" cy="1812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sz="1500"/>
              <a:t>Grand Classroom began </a:t>
            </a:r>
            <a:r>
              <a:rPr lang="en" sz="1500"/>
              <a:t>with trips to our</a:t>
            </a:r>
            <a:r>
              <a:rPr lang="en" sz="1500"/>
              <a:t> National Parks in 2002 and has grown to </a:t>
            </a:r>
            <a:r>
              <a:rPr lang="en" sz="1500"/>
              <a:t>include</a:t>
            </a:r>
            <a:r>
              <a:rPr lang="en" sz="1500"/>
              <a:t> historic U.S. cities and international destinations. Our programs span from Washington, D.C. and New York to the Grand Canyon, Yellowstone, Florida, Puerto Rico, the Pacific Northwest, Galapagos, Belize, Iceland, Costa Rica, and more!</a:t>
            </a:r>
            <a:endParaRPr sz="1500"/>
          </a:p>
        </p:txBody>
      </p:sp>
      <p:sp>
        <p:nvSpPr>
          <p:cNvPr id="92" name="Google Shape;92;p16"/>
          <p:cNvSpPr txBox="1"/>
          <p:nvPr>
            <p:ph idx="4294967295" type="body"/>
          </p:nvPr>
        </p:nvSpPr>
        <p:spPr>
          <a:xfrm>
            <a:off x="3295100" y="1140450"/>
            <a:ext cx="5258400" cy="1059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a:t>Grand Classroom is a student travel company that specializes in taking young people on educational trips around the world. </a:t>
            </a:r>
            <a:endParaRPr b="1" sz="1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2517875" y="658175"/>
            <a:ext cx="57297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Safety is our main concern...</a:t>
            </a:r>
            <a:endParaRPr/>
          </a:p>
        </p:txBody>
      </p:sp>
      <p:sp>
        <p:nvSpPr>
          <p:cNvPr id="98" name="Google Shape;98;p17"/>
          <p:cNvSpPr txBox="1"/>
          <p:nvPr>
            <p:ph idx="4294967295" type="body"/>
          </p:nvPr>
        </p:nvSpPr>
        <p:spPr>
          <a:xfrm>
            <a:off x="2476462" y="1353551"/>
            <a:ext cx="6321600" cy="3002400"/>
          </a:xfrm>
          <a:prstGeom prst="rect">
            <a:avLst/>
          </a:prstGeom>
        </p:spPr>
        <p:txBody>
          <a:bodyPr anchorCtr="0" anchor="t" bIns="91425" lIns="91425" spcFirstLastPara="1" rIns="91425" wrap="square" tIns="91425">
            <a:normAutofit lnSpcReduction="20000"/>
          </a:bodyPr>
          <a:lstStyle/>
          <a:p>
            <a:pPr indent="-342900" lvl="0" marL="457200" rtl="0" algn="l">
              <a:lnSpc>
                <a:spcPct val="200000"/>
              </a:lnSpc>
              <a:spcBef>
                <a:spcPts val="0"/>
              </a:spcBef>
              <a:spcAft>
                <a:spcPts val="0"/>
              </a:spcAft>
              <a:buSzPts val="1800"/>
              <a:buChar char="★"/>
            </a:pPr>
            <a:r>
              <a:rPr lang="en"/>
              <a:t>24 Hour Grand Classroom guides</a:t>
            </a:r>
            <a:endParaRPr/>
          </a:p>
          <a:p>
            <a:pPr indent="-342900" lvl="0" marL="457200" rtl="0" algn="l">
              <a:lnSpc>
                <a:spcPct val="200000"/>
              </a:lnSpc>
              <a:spcBef>
                <a:spcPts val="0"/>
              </a:spcBef>
              <a:spcAft>
                <a:spcPts val="0"/>
              </a:spcAft>
              <a:buSzPts val="1800"/>
              <a:buChar char="★"/>
            </a:pPr>
            <a:r>
              <a:rPr lang="en"/>
              <a:t>24 hour emergency contact number</a:t>
            </a:r>
            <a:endParaRPr/>
          </a:p>
          <a:p>
            <a:pPr indent="-342900" lvl="0" marL="457200" rtl="0" algn="l">
              <a:lnSpc>
                <a:spcPct val="200000"/>
              </a:lnSpc>
              <a:spcBef>
                <a:spcPts val="0"/>
              </a:spcBef>
              <a:spcAft>
                <a:spcPts val="0"/>
              </a:spcAft>
              <a:buSzPts val="1800"/>
              <a:buChar char="★"/>
            </a:pPr>
            <a:r>
              <a:rPr lang="en"/>
              <a:t>On-call telemedicine </a:t>
            </a:r>
            <a:endParaRPr/>
          </a:p>
          <a:p>
            <a:pPr indent="-342900" lvl="0" marL="457200" rtl="0" algn="l">
              <a:lnSpc>
                <a:spcPct val="200000"/>
              </a:lnSpc>
              <a:spcBef>
                <a:spcPts val="0"/>
              </a:spcBef>
              <a:spcAft>
                <a:spcPts val="0"/>
              </a:spcAft>
              <a:buSzPts val="1800"/>
              <a:buChar char="★"/>
            </a:pPr>
            <a:r>
              <a:rPr lang="en"/>
              <a:t>Medical and dental insurance while on tour</a:t>
            </a:r>
            <a:endParaRPr/>
          </a:p>
          <a:p>
            <a:pPr indent="-342900" lvl="0" marL="457200" rtl="0" algn="l">
              <a:lnSpc>
                <a:spcPct val="200000"/>
              </a:lnSpc>
              <a:spcBef>
                <a:spcPts val="0"/>
              </a:spcBef>
              <a:spcAft>
                <a:spcPts val="0"/>
              </a:spcAft>
              <a:buSzPts val="1800"/>
              <a:buChar char="★"/>
            </a:pPr>
            <a:r>
              <a:rPr lang="en"/>
              <a:t>Liability insurance</a:t>
            </a:r>
            <a:endParaRPr/>
          </a:p>
          <a:p>
            <a:pPr indent="-342900" lvl="0" marL="457200" rtl="0" algn="l">
              <a:lnSpc>
                <a:spcPct val="200000"/>
              </a:lnSpc>
              <a:spcBef>
                <a:spcPts val="0"/>
              </a:spcBef>
              <a:spcAft>
                <a:spcPts val="0"/>
              </a:spcAft>
              <a:buSzPts val="1800"/>
              <a:buChar char="★"/>
            </a:pPr>
            <a:r>
              <a:rPr lang="en"/>
              <a:t>Security at hotels</a:t>
            </a:r>
            <a:endParaRPr/>
          </a:p>
        </p:txBody>
      </p:sp>
      <p:pic>
        <p:nvPicPr>
          <p:cNvPr id="99" name="Google Shape;99;p17"/>
          <p:cNvPicPr preferRelativeResize="0"/>
          <p:nvPr/>
        </p:nvPicPr>
        <p:blipFill rotWithShape="1">
          <a:blip r:embed="rId3">
            <a:alphaModFix/>
          </a:blip>
          <a:srcRect b="0" l="37033" r="25539" t="0"/>
          <a:stretch/>
        </p:blipFill>
        <p:spPr>
          <a:xfrm>
            <a:off x="250875" y="658163"/>
            <a:ext cx="2149376" cy="3827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417600" y="728850"/>
            <a:ext cx="85206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Student Health on Tour</a:t>
            </a:r>
            <a:endParaRPr/>
          </a:p>
        </p:txBody>
      </p:sp>
      <p:sp>
        <p:nvSpPr>
          <p:cNvPr id="105" name="Google Shape;105;p18"/>
          <p:cNvSpPr txBox="1"/>
          <p:nvPr>
            <p:ph idx="4294967295" type="body"/>
          </p:nvPr>
        </p:nvSpPr>
        <p:spPr>
          <a:xfrm>
            <a:off x="417600" y="1368450"/>
            <a:ext cx="4552200" cy="2836500"/>
          </a:xfrm>
          <a:prstGeom prst="rect">
            <a:avLst/>
          </a:prstGeom>
        </p:spPr>
        <p:txBody>
          <a:bodyPr anchorCtr="0" anchor="t" bIns="91425" lIns="91425" spcFirstLastPara="1" rIns="91425" wrap="square" tIns="91425">
            <a:normAutofit/>
          </a:bodyPr>
          <a:lstStyle/>
          <a:p>
            <a:pPr indent="-336550" lvl="0" marL="457200" rtl="0" algn="l">
              <a:lnSpc>
                <a:spcPct val="100000"/>
              </a:lnSpc>
              <a:spcBef>
                <a:spcPts val="1000"/>
              </a:spcBef>
              <a:spcAft>
                <a:spcPts val="0"/>
              </a:spcAft>
              <a:buSzPts val="1700"/>
              <a:buChar char="➔"/>
            </a:pPr>
            <a:r>
              <a:rPr lang="en" sz="1700"/>
              <a:t>Parents will notify Grand Classroom of any medical conditions or dietary concerns prior to travel. </a:t>
            </a:r>
            <a:endParaRPr sz="1700"/>
          </a:p>
          <a:p>
            <a:pPr indent="-336550" lvl="0" marL="457200" rtl="0" algn="l">
              <a:lnSpc>
                <a:spcPct val="100000"/>
              </a:lnSpc>
              <a:spcBef>
                <a:spcPts val="1200"/>
              </a:spcBef>
              <a:spcAft>
                <a:spcPts val="0"/>
              </a:spcAft>
              <a:buSzPts val="1700"/>
              <a:buChar char="➔"/>
            </a:pPr>
            <a:r>
              <a:rPr lang="en" sz="1700"/>
              <a:t>Grand Classroom </a:t>
            </a:r>
            <a:r>
              <a:rPr lang="en" sz="1700"/>
              <a:t>will work directly with our vendors to accommodate dietary restrictions.</a:t>
            </a:r>
            <a:endParaRPr sz="1700"/>
          </a:p>
          <a:p>
            <a:pPr indent="-336550" lvl="0" marL="457200" rtl="0" algn="l">
              <a:lnSpc>
                <a:spcPct val="100000"/>
              </a:lnSpc>
              <a:spcBef>
                <a:spcPts val="1000"/>
              </a:spcBef>
              <a:spcAft>
                <a:spcPts val="1200"/>
              </a:spcAft>
              <a:buSzPts val="1700"/>
              <a:buChar char="➔"/>
            </a:pPr>
            <a:r>
              <a:rPr lang="en" sz="1700"/>
              <a:t>Students and teachers hold on to and administer any student medication while on tour.</a:t>
            </a:r>
            <a:endParaRPr sz="1700"/>
          </a:p>
        </p:txBody>
      </p:sp>
      <p:pic>
        <p:nvPicPr>
          <p:cNvPr id="106" name="Google Shape;106;p18"/>
          <p:cNvPicPr preferRelativeResize="0"/>
          <p:nvPr/>
        </p:nvPicPr>
        <p:blipFill>
          <a:blip r:embed="rId3">
            <a:alphaModFix/>
          </a:blip>
          <a:stretch>
            <a:fillRect/>
          </a:stretch>
        </p:blipFill>
        <p:spPr>
          <a:xfrm>
            <a:off x="5068800" y="451350"/>
            <a:ext cx="3869399" cy="4398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03300" y="411575"/>
            <a:ext cx="8520600" cy="63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 Student Travel</a:t>
            </a:r>
            <a:endParaRPr/>
          </a:p>
        </p:txBody>
      </p:sp>
      <p:sp>
        <p:nvSpPr>
          <p:cNvPr id="112" name="Google Shape;112;p19"/>
          <p:cNvSpPr txBox="1"/>
          <p:nvPr>
            <p:ph idx="4294967295" type="body"/>
          </p:nvPr>
        </p:nvSpPr>
        <p:spPr>
          <a:xfrm>
            <a:off x="3778025" y="1070550"/>
            <a:ext cx="4747200" cy="3719100"/>
          </a:xfrm>
          <a:prstGeom prst="rect">
            <a:avLst/>
          </a:prstGeom>
        </p:spPr>
        <p:txBody>
          <a:bodyPr anchorCtr="0" anchor="t" bIns="91425" lIns="91425" spcFirstLastPara="1" rIns="91425" wrap="square" tIns="91425">
            <a:normAutofit fontScale="92500"/>
          </a:bodyPr>
          <a:lstStyle/>
          <a:p>
            <a:pPr indent="-334327" lvl="0" marL="457200" rtl="0" algn="l">
              <a:spcBef>
                <a:spcPts val="1000"/>
              </a:spcBef>
              <a:spcAft>
                <a:spcPts val="0"/>
              </a:spcAft>
              <a:buSzPct val="100000"/>
              <a:buChar char="❖"/>
            </a:pPr>
            <a:r>
              <a:rPr lang="en"/>
              <a:t>Builds confidence</a:t>
            </a:r>
            <a:endParaRPr/>
          </a:p>
          <a:p>
            <a:pPr indent="-334327" lvl="0" marL="457200" rtl="0" algn="l">
              <a:spcBef>
                <a:spcPts val="1200"/>
              </a:spcBef>
              <a:spcAft>
                <a:spcPts val="0"/>
              </a:spcAft>
              <a:buSzPct val="100000"/>
              <a:buChar char="❖"/>
            </a:pPr>
            <a:r>
              <a:rPr lang="en"/>
              <a:t>Encourages leadership</a:t>
            </a:r>
            <a:endParaRPr/>
          </a:p>
          <a:p>
            <a:pPr indent="-334327" lvl="0" marL="457200" rtl="0" algn="l">
              <a:spcBef>
                <a:spcPts val="1000"/>
              </a:spcBef>
              <a:spcAft>
                <a:spcPts val="0"/>
              </a:spcAft>
              <a:buSzPct val="100000"/>
              <a:buChar char="❖"/>
            </a:pPr>
            <a:r>
              <a:rPr lang="en"/>
              <a:t>Harvests friendships</a:t>
            </a:r>
            <a:endParaRPr/>
          </a:p>
          <a:p>
            <a:pPr indent="-334327" lvl="0" marL="457200" rtl="0" algn="l">
              <a:spcBef>
                <a:spcPts val="1000"/>
              </a:spcBef>
              <a:spcAft>
                <a:spcPts val="0"/>
              </a:spcAft>
              <a:buSzPct val="100000"/>
              <a:buChar char="❖"/>
            </a:pPr>
            <a:r>
              <a:rPr lang="en"/>
              <a:t>Provides education outside the classroom</a:t>
            </a:r>
            <a:endParaRPr/>
          </a:p>
          <a:p>
            <a:pPr indent="-334327" lvl="0" marL="457200" rtl="0" algn="l">
              <a:spcBef>
                <a:spcPts val="1000"/>
              </a:spcBef>
              <a:spcAft>
                <a:spcPts val="0"/>
              </a:spcAft>
              <a:buSzPct val="100000"/>
              <a:buChar char="❖"/>
            </a:pPr>
            <a:r>
              <a:rPr lang="en"/>
              <a:t>Teaches team building</a:t>
            </a:r>
            <a:endParaRPr/>
          </a:p>
          <a:p>
            <a:pPr indent="-334327" lvl="0" marL="457200" rtl="0" algn="l">
              <a:spcBef>
                <a:spcPts val="1000"/>
              </a:spcBef>
              <a:spcAft>
                <a:spcPts val="0"/>
              </a:spcAft>
              <a:buSzPct val="100000"/>
              <a:buChar char="❖"/>
            </a:pPr>
            <a:r>
              <a:rPr lang="en"/>
              <a:t>Instills independence</a:t>
            </a:r>
            <a:endParaRPr/>
          </a:p>
          <a:p>
            <a:pPr indent="-334327" lvl="0" marL="457200" rtl="0" algn="l">
              <a:spcBef>
                <a:spcPts val="1000"/>
              </a:spcBef>
              <a:spcAft>
                <a:spcPts val="0"/>
              </a:spcAft>
              <a:buSzPct val="100000"/>
              <a:buChar char="❖"/>
            </a:pPr>
            <a:r>
              <a:rPr lang="en"/>
              <a:t>Provides adventure</a:t>
            </a:r>
            <a:endParaRPr/>
          </a:p>
          <a:p>
            <a:pPr indent="-334327" lvl="0" marL="457200" rtl="0" algn="l">
              <a:spcBef>
                <a:spcPts val="1200"/>
              </a:spcBef>
              <a:spcAft>
                <a:spcPts val="0"/>
              </a:spcAft>
              <a:buSzPct val="100000"/>
              <a:buChar char="❖"/>
            </a:pPr>
            <a:r>
              <a:rPr lang="en"/>
              <a:t>Bestows stewardship towards the environment</a:t>
            </a:r>
            <a:endParaRPr/>
          </a:p>
        </p:txBody>
      </p:sp>
      <p:pic>
        <p:nvPicPr>
          <p:cNvPr id="113" name="Google Shape;113;p19"/>
          <p:cNvPicPr preferRelativeResize="0"/>
          <p:nvPr/>
        </p:nvPicPr>
        <p:blipFill>
          <a:blip r:embed="rId3">
            <a:alphaModFix/>
          </a:blip>
          <a:stretch>
            <a:fillRect/>
          </a:stretch>
        </p:blipFill>
        <p:spPr>
          <a:xfrm rot="-293889">
            <a:off x="352412" y="1464499"/>
            <a:ext cx="3334227" cy="26049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p:nvPr/>
        </p:nvSpPr>
        <p:spPr>
          <a:xfrm>
            <a:off x="949625" y="1255813"/>
            <a:ext cx="7244750" cy="2631875"/>
          </a:xfrm>
          <a:prstGeom prst="flowChartPunchedTape">
            <a:avLst/>
          </a:prstGeom>
          <a:solidFill>
            <a:srgbClr val="3D85C6"/>
          </a:solidFill>
          <a:ln cap="flat" cmpd="sng" w="38100">
            <a:solidFill>
              <a:srgbClr val="EFEFEF"/>
            </a:solidFill>
            <a:prstDash val="solid"/>
            <a:round/>
            <a:headEnd len="sm" w="sm" type="none"/>
            <a:tailEnd len="sm" w="sm" type="none"/>
          </a:ln>
          <a:effectLst>
            <a:outerShdw blurRad="157163" rotWithShape="0" algn="bl" dir="54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ph type="title"/>
          </p:nvPr>
        </p:nvSpPr>
        <p:spPr>
          <a:xfrm>
            <a:off x="2157875" y="2026950"/>
            <a:ext cx="5002200" cy="1089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sz="5300">
                <a:solidFill>
                  <a:schemeClr val="lt1"/>
                </a:solidFill>
              </a:rPr>
              <a:t>Trip Highlights</a:t>
            </a:r>
            <a:endParaRPr sz="53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idx="4294967295" type="body"/>
          </p:nvPr>
        </p:nvSpPr>
        <p:spPr>
          <a:xfrm>
            <a:off x="2876150" y="404325"/>
            <a:ext cx="5930700" cy="1537800"/>
          </a:xfrm>
          <a:prstGeom prst="rect">
            <a:avLst/>
          </a:prstGeom>
        </p:spPr>
        <p:txBody>
          <a:bodyPr anchorCtr="0" anchor="t" bIns="91425" lIns="91425" spcFirstLastPara="1" rIns="91425" wrap="square" tIns="91425">
            <a:noAutofit/>
          </a:bodyPr>
          <a:lstStyle/>
          <a:p>
            <a:pPr indent="-331470" lvl="0" marL="457200" rtl="0" algn="l">
              <a:spcBef>
                <a:spcPts val="0"/>
              </a:spcBef>
              <a:spcAft>
                <a:spcPts val="0"/>
              </a:spcAft>
              <a:buSzPts val="1620"/>
              <a:buChar char="●"/>
            </a:pPr>
            <a:r>
              <a:rPr lang="en" sz="1620"/>
              <a:t>Enjoy an evening tour of the many monuments and memorials of Washington, D.C. </a:t>
            </a:r>
            <a:endParaRPr sz="1620"/>
          </a:p>
          <a:p>
            <a:pPr indent="-331470" lvl="0" marL="457200" rtl="0" algn="l">
              <a:spcBef>
                <a:spcPts val="0"/>
              </a:spcBef>
              <a:spcAft>
                <a:spcPts val="0"/>
              </a:spcAft>
              <a:buSzPts val="1620"/>
              <a:buChar char="●"/>
            </a:pPr>
            <a:r>
              <a:rPr lang="en" sz="1620"/>
              <a:t>Visit Arlington National Cemetery and see the Changing of the Guard at the Tomb of the Unknown Soldier</a:t>
            </a:r>
            <a:endParaRPr sz="1620"/>
          </a:p>
          <a:p>
            <a:pPr indent="-331470" lvl="0" marL="457200" rtl="0" algn="l">
              <a:spcBef>
                <a:spcPts val="0"/>
              </a:spcBef>
              <a:spcAft>
                <a:spcPts val="0"/>
              </a:spcAft>
              <a:buSzPts val="1620"/>
              <a:buChar char="●"/>
            </a:pPr>
            <a:r>
              <a:rPr lang="en" sz="1620"/>
              <a:t>Iwo Jima Memorial </a:t>
            </a:r>
            <a:endParaRPr sz="1620"/>
          </a:p>
          <a:p>
            <a:pPr indent="0" lvl="0" marL="457200" rtl="0" algn="l">
              <a:spcBef>
                <a:spcPts val="1200"/>
              </a:spcBef>
              <a:spcAft>
                <a:spcPts val="1200"/>
              </a:spcAft>
              <a:buNone/>
            </a:pPr>
            <a:r>
              <a:t/>
            </a:r>
            <a:endParaRPr sz="1620"/>
          </a:p>
        </p:txBody>
      </p:sp>
      <p:pic>
        <p:nvPicPr>
          <p:cNvPr id="125" name="Google Shape;125;p21"/>
          <p:cNvPicPr preferRelativeResize="0"/>
          <p:nvPr/>
        </p:nvPicPr>
        <p:blipFill>
          <a:blip r:embed="rId3">
            <a:alphaModFix/>
          </a:blip>
          <a:stretch>
            <a:fillRect/>
          </a:stretch>
        </p:blipFill>
        <p:spPr>
          <a:xfrm rot="-301658">
            <a:off x="5166693" y="2135432"/>
            <a:ext cx="3535841" cy="2535937"/>
          </a:xfrm>
          <a:prstGeom prst="rect">
            <a:avLst/>
          </a:prstGeom>
          <a:noFill/>
          <a:ln>
            <a:noFill/>
          </a:ln>
        </p:spPr>
      </p:pic>
      <p:pic>
        <p:nvPicPr>
          <p:cNvPr id="126" name="Google Shape;126;p21"/>
          <p:cNvPicPr preferRelativeResize="0"/>
          <p:nvPr/>
        </p:nvPicPr>
        <p:blipFill>
          <a:blip r:embed="rId4">
            <a:alphaModFix/>
          </a:blip>
          <a:stretch>
            <a:fillRect/>
          </a:stretch>
        </p:blipFill>
        <p:spPr>
          <a:xfrm rot="-205643">
            <a:off x="330851" y="195812"/>
            <a:ext cx="2571350" cy="1714233"/>
          </a:xfrm>
          <a:prstGeom prst="rect">
            <a:avLst/>
          </a:prstGeom>
          <a:noFill/>
          <a:ln>
            <a:noFill/>
          </a:ln>
        </p:spPr>
      </p:pic>
      <p:pic>
        <p:nvPicPr>
          <p:cNvPr id="127" name="Google Shape;127;p21"/>
          <p:cNvPicPr preferRelativeResize="0"/>
          <p:nvPr/>
        </p:nvPicPr>
        <p:blipFill>
          <a:blip r:embed="rId5">
            <a:alphaModFix/>
          </a:blip>
          <a:stretch>
            <a:fillRect/>
          </a:stretch>
        </p:blipFill>
        <p:spPr>
          <a:xfrm>
            <a:off x="195100" y="2165250"/>
            <a:ext cx="4270766" cy="2836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idx="4294967295" type="body"/>
          </p:nvPr>
        </p:nvSpPr>
        <p:spPr>
          <a:xfrm>
            <a:off x="732200" y="509950"/>
            <a:ext cx="5380200" cy="1590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Pentagon 9/11 Memorial </a:t>
            </a:r>
            <a:endParaRPr/>
          </a:p>
          <a:p>
            <a:pPr indent="-342900" lvl="0" marL="457200" rtl="0" algn="l">
              <a:spcBef>
                <a:spcPts val="0"/>
              </a:spcBef>
              <a:spcAft>
                <a:spcPts val="0"/>
              </a:spcAft>
              <a:buSzPts val="1800"/>
              <a:buChar char="●"/>
            </a:pPr>
            <a:r>
              <a:rPr lang="en"/>
              <a:t>Air Force Memorial</a:t>
            </a:r>
            <a:endParaRPr/>
          </a:p>
          <a:p>
            <a:pPr indent="-342900" lvl="0" marL="457200" rtl="0" algn="l">
              <a:spcBef>
                <a:spcPts val="0"/>
              </a:spcBef>
              <a:spcAft>
                <a:spcPts val="0"/>
              </a:spcAft>
              <a:buSzPts val="1800"/>
              <a:buChar char="●"/>
            </a:pPr>
            <a:r>
              <a:rPr lang="en"/>
              <a:t>National Archives</a:t>
            </a:r>
            <a:endParaRPr/>
          </a:p>
        </p:txBody>
      </p:sp>
      <p:pic>
        <p:nvPicPr>
          <p:cNvPr id="133" name="Google Shape;133;p22"/>
          <p:cNvPicPr preferRelativeResize="0"/>
          <p:nvPr/>
        </p:nvPicPr>
        <p:blipFill>
          <a:blip r:embed="rId3">
            <a:alphaModFix/>
          </a:blip>
          <a:stretch>
            <a:fillRect/>
          </a:stretch>
        </p:blipFill>
        <p:spPr>
          <a:xfrm rot="-372728">
            <a:off x="5178500" y="277350"/>
            <a:ext cx="3651266" cy="2738449"/>
          </a:xfrm>
          <a:prstGeom prst="rect">
            <a:avLst/>
          </a:prstGeom>
          <a:noFill/>
          <a:ln>
            <a:noFill/>
          </a:ln>
        </p:spPr>
      </p:pic>
      <p:pic>
        <p:nvPicPr>
          <p:cNvPr id="134" name="Google Shape;134;p22"/>
          <p:cNvPicPr preferRelativeResize="0"/>
          <p:nvPr/>
        </p:nvPicPr>
        <p:blipFill>
          <a:blip r:embed="rId4">
            <a:alphaModFix/>
          </a:blip>
          <a:stretch>
            <a:fillRect/>
          </a:stretch>
        </p:blipFill>
        <p:spPr>
          <a:xfrm>
            <a:off x="210466" y="1897500"/>
            <a:ext cx="4896809" cy="26788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